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3423900" cy="21424900"/>
  <p:notesSz cx="6858000" cy="9144000"/>
  <p:embeddedFontLst>
    <p:embeddedFont>
      <p:font typeface="Horta" charset="1" panose="020C0706030708060507"/>
      <p:regular r:id="rId10"/>
    </p:embeddedFont>
    <p:embeddedFont>
      <p:font typeface="Montserrat Bold" charset="1" panose="00000800000000000000"/>
      <p:regular r:id="rId11"/>
    </p:embeddedFont>
    <p:embeddedFont>
      <p:font typeface="Rajdhani Bold" charset="1" panose="02000000000000000000"/>
      <p:regular r:id="rId12"/>
    </p:embeddedFont>
    <p:embeddedFont>
      <p:font typeface="Clear Sans Bold" charset="1" panose="020B0803030202020304"/>
      <p:regular r:id="rId13"/>
    </p:embeddedFont>
    <p:embeddedFont>
      <p:font typeface="Arial Bold" charset="1" panose="020B0802020202020204"/>
      <p:regular r:id="rId14"/>
    </p:embeddedFont>
    <p:embeddedFont>
      <p:font typeface="Arial" charset="1" panose="020B0502020202020204"/>
      <p:regular r:id="rId15"/>
    </p:embeddedFont>
    <p:embeddedFont>
      <p:font typeface="Rajdhani" charset="1" panose="02000000000000000000"/>
      <p:regular r:id="rId16"/>
    </p:embeddedFont>
    <p:embeddedFont>
      <p:font typeface="Arial Bold Italics" charset="1" panose="020B0802020202090204"/>
      <p:regular r:id="rId17"/>
    </p:embeddedFont>
    <p:embeddedFont>
      <p:font typeface="Montserrat Semi-Bold" charset="1" panose="000007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jpe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png" Type="http://schemas.openxmlformats.org/officeDocument/2006/relationships/image"/><Relationship Id="rId12" Target="../media/image27.png" Type="http://schemas.openxmlformats.org/officeDocument/2006/relationships/image"/><Relationship Id="rId13" Target="../media/image28.png" Type="http://schemas.openxmlformats.org/officeDocument/2006/relationships/image"/><Relationship Id="rId14" Target="../media/image29.png" Type="http://schemas.openxmlformats.org/officeDocument/2006/relationships/image"/><Relationship Id="rId15" Target="../media/image30.png" Type="http://schemas.openxmlformats.org/officeDocument/2006/relationships/image"/><Relationship Id="rId16" Target="../media/image31.svg" Type="http://schemas.openxmlformats.org/officeDocument/2006/relationships/image"/><Relationship Id="rId17" Target="../media/image32.pn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1.jpe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 Id="rId9" Target="../media/image2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1.jpe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13825" y="293279"/>
            <a:ext cx="4516186" cy="1389229"/>
          </a:xfrm>
          <a:custGeom>
            <a:avLst/>
            <a:gdLst/>
            <a:ahLst/>
            <a:cxnLst/>
            <a:rect r="r" b="b" t="t" l="l"/>
            <a:pathLst>
              <a:path h="1389229" w="4516186">
                <a:moveTo>
                  <a:pt x="0" y="0"/>
                </a:moveTo>
                <a:lnTo>
                  <a:pt x="4516186" y="0"/>
                </a:lnTo>
                <a:lnTo>
                  <a:pt x="4516186" y="1389228"/>
                </a:lnTo>
                <a:lnTo>
                  <a:pt x="0" y="1389228"/>
                </a:lnTo>
                <a:lnTo>
                  <a:pt x="0" y="0"/>
                </a:lnTo>
                <a:close/>
              </a:path>
            </a:pathLst>
          </a:custGeom>
          <a:blipFill>
            <a:blip r:embed="rId2"/>
            <a:stretch>
              <a:fillRect l="0" t="0" r="0" b="0"/>
            </a:stretch>
          </a:blipFill>
        </p:spPr>
      </p:sp>
      <p:grpSp>
        <p:nvGrpSpPr>
          <p:cNvPr name="Group 3" id="3"/>
          <p:cNvGrpSpPr/>
          <p:nvPr/>
        </p:nvGrpSpPr>
        <p:grpSpPr>
          <a:xfrm rot="0">
            <a:off x="0" y="11500004"/>
            <a:ext cx="13430250" cy="4033700"/>
            <a:chOff x="0" y="0"/>
            <a:chExt cx="2709333" cy="813733"/>
          </a:xfrm>
        </p:grpSpPr>
        <p:sp>
          <p:nvSpPr>
            <p:cNvPr name="Freeform 4" id="4"/>
            <p:cNvSpPr/>
            <p:nvPr/>
          </p:nvSpPr>
          <p:spPr>
            <a:xfrm flipH="false" flipV="false" rot="0">
              <a:off x="0" y="0"/>
              <a:ext cx="2709333" cy="813733"/>
            </a:xfrm>
            <a:custGeom>
              <a:avLst/>
              <a:gdLst/>
              <a:ahLst/>
              <a:cxnLst/>
              <a:rect r="r" b="b" t="t" l="l"/>
              <a:pathLst>
                <a:path h="813733" w="2709333">
                  <a:moveTo>
                    <a:pt x="0" y="0"/>
                  </a:moveTo>
                  <a:lnTo>
                    <a:pt x="2709333" y="0"/>
                  </a:lnTo>
                  <a:lnTo>
                    <a:pt x="2709333" y="813733"/>
                  </a:lnTo>
                  <a:lnTo>
                    <a:pt x="0" y="813733"/>
                  </a:lnTo>
                  <a:close/>
                </a:path>
              </a:pathLst>
            </a:custGeom>
            <a:solidFill>
              <a:srgbClr val="E6EEF6"/>
            </a:solidFill>
            <a:ln w="66675" cap="sq">
              <a:solidFill>
                <a:srgbClr val="000000"/>
              </a:solidFill>
              <a:prstDash val="solid"/>
              <a:miter/>
            </a:ln>
          </p:spPr>
        </p:sp>
        <p:sp>
          <p:nvSpPr>
            <p:cNvPr name="TextBox 5" id="5"/>
            <p:cNvSpPr txBox="true"/>
            <p:nvPr/>
          </p:nvSpPr>
          <p:spPr>
            <a:xfrm>
              <a:off x="0" y="0"/>
              <a:ext cx="2709333" cy="813733"/>
            </a:xfrm>
            <a:prstGeom prst="rect">
              <a:avLst/>
            </a:prstGeom>
          </p:spPr>
          <p:txBody>
            <a:bodyPr anchor="ctr" rtlCol="false" tIns="50800" lIns="50800" bIns="50800" rIns="50800"/>
            <a:lstStyle/>
            <a:p>
              <a:pPr algn="ctr">
                <a:lnSpc>
                  <a:spcPts val="2640"/>
                </a:lnSpc>
              </a:pPr>
            </a:p>
          </p:txBody>
        </p:sp>
      </p:grpSp>
      <p:sp>
        <p:nvSpPr>
          <p:cNvPr name="Freeform 6" id="6"/>
          <p:cNvSpPr/>
          <p:nvPr/>
        </p:nvSpPr>
        <p:spPr>
          <a:xfrm flipH="false" flipV="false" rot="0">
            <a:off x="-951616" y="4052881"/>
            <a:ext cx="6921160" cy="6921160"/>
          </a:xfrm>
          <a:custGeom>
            <a:avLst/>
            <a:gdLst/>
            <a:ahLst/>
            <a:cxnLst/>
            <a:rect r="r" b="b" t="t" l="l"/>
            <a:pathLst>
              <a:path h="6921160" w="6921160">
                <a:moveTo>
                  <a:pt x="0" y="0"/>
                </a:moveTo>
                <a:lnTo>
                  <a:pt x="6921160" y="0"/>
                </a:lnTo>
                <a:lnTo>
                  <a:pt x="6921160" y="6921160"/>
                </a:lnTo>
                <a:lnTo>
                  <a:pt x="0" y="6921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pic>
        <p:nvPicPr>
          <p:cNvPr name="Picture 7" id="7"/>
          <p:cNvPicPr>
            <a:picLocks noChangeAspect="true"/>
          </p:cNvPicPr>
          <p:nvPr/>
        </p:nvPicPr>
        <p:blipFill>
          <a:blip r:embed="rId5"/>
          <a:stretch>
            <a:fillRect/>
          </a:stretch>
        </p:blipFill>
        <p:spPr>
          <a:xfrm rot="0">
            <a:off x="2248906" y="10651953"/>
            <a:ext cx="11883936" cy="2337778"/>
          </a:xfrm>
          <a:prstGeom prst="rect">
            <a:avLst/>
          </a:prstGeom>
        </p:spPr>
      </p:pic>
      <p:pic>
        <p:nvPicPr>
          <p:cNvPr name="Picture 8" id="8"/>
          <p:cNvPicPr>
            <a:picLocks noChangeAspect="true"/>
          </p:cNvPicPr>
          <p:nvPr/>
        </p:nvPicPr>
        <p:blipFill>
          <a:blip r:embed="rId6"/>
          <a:stretch>
            <a:fillRect/>
          </a:stretch>
        </p:blipFill>
        <p:spPr>
          <a:xfrm rot="0">
            <a:off x="2259683" y="11127293"/>
            <a:ext cx="11883936" cy="2337778"/>
          </a:xfrm>
          <a:prstGeom prst="rect">
            <a:avLst/>
          </a:prstGeom>
        </p:spPr>
      </p:pic>
      <p:pic>
        <p:nvPicPr>
          <p:cNvPr name="Picture 9" id="9"/>
          <p:cNvPicPr>
            <a:picLocks noChangeAspect="true"/>
          </p:cNvPicPr>
          <p:nvPr/>
        </p:nvPicPr>
        <p:blipFill>
          <a:blip r:embed="rId7"/>
          <a:stretch>
            <a:fillRect/>
          </a:stretch>
        </p:blipFill>
        <p:spPr>
          <a:xfrm rot="0">
            <a:off x="2259683" y="11638344"/>
            <a:ext cx="11883936" cy="2337778"/>
          </a:xfrm>
          <a:prstGeom prst="rect">
            <a:avLst/>
          </a:prstGeom>
        </p:spPr>
      </p:pic>
      <p:pic>
        <p:nvPicPr>
          <p:cNvPr name="Picture 10" id="10"/>
          <p:cNvPicPr>
            <a:picLocks noChangeAspect="true"/>
          </p:cNvPicPr>
          <p:nvPr/>
        </p:nvPicPr>
        <p:blipFill>
          <a:blip r:embed="rId8"/>
          <a:stretch>
            <a:fillRect/>
          </a:stretch>
        </p:blipFill>
        <p:spPr>
          <a:xfrm rot="0">
            <a:off x="2259683" y="12155874"/>
            <a:ext cx="11883936" cy="2337778"/>
          </a:xfrm>
          <a:prstGeom prst="rect">
            <a:avLst/>
          </a:prstGeom>
        </p:spPr>
      </p:pic>
      <p:pic>
        <p:nvPicPr>
          <p:cNvPr name="Picture 11" id="11"/>
          <p:cNvPicPr>
            <a:picLocks noChangeAspect="true"/>
          </p:cNvPicPr>
          <p:nvPr/>
        </p:nvPicPr>
        <p:blipFill>
          <a:blip r:embed="rId9"/>
          <a:stretch>
            <a:fillRect/>
          </a:stretch>
        </p:blipFill>
        <p:spPr>
          <a:xfrm rot="0">
            <a:off x="2259683" y="12682630"/>
            <a:ext cx="11883936" cy="2337778"/>
          </a:xfrm>
          <a:prstGeom prst="rect">
            <a:avLst/>
          </a:prstGeom>
        </p:spPr>
      </p:pic>
      <p:pic>
        <p:nvPicPr>
          <p:cNvPr name="Picture 12" id="12"/>
          <p:cNvPicPr>
            <a:picLocks noChangeAspect="true"/>
          </p:cNvPicPr>
          <p:nvPr/>
        </p:nvPicPr>
        <p:blipFill>
          <a:blip r:embed="rId10"/>
          <a:stretch>
            <a:fillRect/>
          </a:stretch>
        </p:blipFill>
        <p:spPr>
          <a:xfrm rot="0">
            <a:off x="2259683" y="13149109"/>
            <a:ext cx="11883936" cy="2337778"/>
          </a:xfrm>
          <a:prstGeom prst="rect">
            <a:avLst/>
          </a:prstGeom>
        </p:spPr>
      </p:pic>
      <p:pic>
        <p:nvPicPr>
          <p:cNvPr name="Picture 13" id="13"/>
          <p:cNvPicPr>
            <a:picLocks noChangeAspect="true"/>
          </p:cNvPicPr>
          <p:nvPr/>
        </p:nvPicPr>
        <p:blipFill>
          <a:blip r:embed="rId11"/>
          <a:stretch>
            <a:fillRect/>
          </a:stretch>
        </p:blipFill>
        <p:spPr>
          <a:xfrm rot="0">
            <a:off x="2248906" y="13615114"/>
            <a:ext cx="11883936" cy="2337778"/>
          </a:xfrm>
          <a:prstGeom prst="rect">
            <a:avLst/>
          </a:prstGeom>
        </p:spPr>
      </p:pic>
      <p:pic>
        <p:nvPicPr>
          <p:cNvPr name="Picture 14" id="14"/>
          <p:cNvPicPr>
            <a:picLocks noChangeAspect="true"/>
          </p:cNvPicPr>
          <p:nvPr/>
        </p:nvPicPr>
        <p:blipFill>
          <a:blip r:embed="rId12"/>
          <a:stretch>
            <a:fillRect/>
          </a:stretch>
        </p:blipFill>
        <p:spPr>
          <a:xfrm rot="0">
            <a:off x="2274379" y="14095814"/>
            <a:ext cx="11707580" cy="2308385"/>
          </a:xfrm>
          <a:prstGeom prst="rect">
            <a:avLst/>
          </a:prstGeom>
        </p:spPr>
      </p:pic>
      <p:grpSp>
        <p:nvGrpSpPr>
          <p:cNvPr name="Group 15" id="15"/>
          <p:cNvGrpSpPr/>
          <p:nvPr/>
        </p:nvGrpSpPr>
        <p:grpSpPr>
          <a:xfrm rot="0">
            <a:off x="6925795" y="8298974"/>
            <a:ext cx="7542165" cy="2858130"/>
            <a:chOff x="0" y="0"/>
            <a:chExt cx="1102445" cy="417776"/>
          </a:xfrm>
        </p:grpSpPr>
        <p:sp>
          <p:nvSpPr>
            <p:cNvPr name="Freeform 16" id="16"/>
            <p:cNvSpPr/>
            <p:nvPr/>
          </p:nvSpPr>
          <p:spPr>
            <a:xfrm flipH="false" flipV="false" rot="0">
              <a:off x="0" y="0"/>
              <a:ext cx="1102445" cy="417776"/>
            </a:xfrm>
            <a:custGeom>
              <a:avLst/>
              <a:gdLst/>
              <a:ahLst/>
              <a:cxnLst/>
              <a:rect r="r" b="b" t="t" l="l"/>
              <a:pathLst>
                <a:path h="417776" w="1102445">
                  <a:moveTo>
                    <a:pt x="93410" y="0"/>
                  </a:moveTo>
                  <a:lnTo>
                    <a:pt x="1009035" y="0"/>
                  </a:lnTo>
                  <a:cubicBezTo>
                    <a:pt x="1060624" y="0"/>
                    <a:pt x="1102445" y="41821"/>
                    <a:pt x="1102445" y="93410"/>
                  </a:cubicBezTo>
                  <a:lnTo>
                    <a:pt x="1102445" y="324365"/>
                  </a:lnTo>
                  <a:cubicBezTo>
                    <a:pt x="1102445" y="375954"/>
                    <a:pt x="1060624" y="417776"/>
                    <a:pt x="1009035" y="417776"/>
                  </a:cubicBezTo>
                  <a:lnTo>
                    <a:pt x="93410" y="417776"/>
                  </a:lnTo>
                  <a:cubicBezTo>
                    <a:pt x="41821" y="417776"/>
                    <a:pt x="0" y="375954"/>
                    <a:pt x="0" y="324365"/>
                  </a:cubicBezTo>
                  <a:lnTo>
                    <a:pt x="0" y="93410"/>
                  </a:lnTo>
                  <a:cubicBezTo>
                    <a:pt x="0" y="41821"/>
                    <a:pt x="41821" y="0"/>
                    <a:pt x="93410" y="0"/>
                  </a:cubicBezTo>
                  <a:close/>
                </a:path>
              </a:pathLst>
            </a:custGeom>
            <a:solidFill>
              <a:srgbClr val="F6C61B"/>
            </a:solidFill>
          </p:spPr>
        </p:sp>
        <p:sp>
          <p:nvSpPr>
            <p:cNvPr name="TextBox 17" id="17"/>
            <p:cNvSpPr txBox="true"/>
            <p:nvPr/>
          </p:nvSpPr>
          <p:spPr>
            <a:xfrm>
              <a:off x="0" y="-38100"/>
              <a:ext cx="1102445" cy="455876"/>
            </a:xfrm>
            <a:prstGeom prst="rect">
              <a:avLst/>
            </a:prstGeom>
          </p:spPr>
          <p:txBody>
            <a:bodyPr anchor="ctr" rtlCol="false" tIns="50800" lIns="50800" bIns="50800" rIns="50800"/>
            <a:lstStyle/>
            <a:p>
              <a:pPr algn="ctr">
                <a:lnSpc>
                  <a:spcPts val="2750"/>
                </a:lnSpc>
              </a:pPr>
            </a:p>
          </p:txBody>
        </p:sp>
      </p:grpSp>
      <p:sp>
        <p:nvSpPr>
          <p:cNvPr name="Freeform 18" id="18"/>
          <p:cNvSpPr/>
          <p:nvPr/>
        </p:nvSpPr>
        <p:spPr>
          <a:xfrm flipH="false" flipV="false" rot="0">
            <a:off x="670674" y="15533704"/>
            <a:ext cx="6446151" cy="6446151"/>
          </a:xfrm>
          <a:custGeom>
            <a:avLst/>
            <a:gdLst/>
            <a:ahLst/>
            <a:cxnLst/>
            <a:rect r="r" b="b" t="t" l="l"/>
            <a:pathLst>
              <a:path h="6446151" w="6446151">
                <a:moveTo>
                  <a:pt x="0" y="0"/>
                </a:moveTo>
                <a:lnTo>
                  <a:pt x="6446151" y="0"/>
                </a:lnTo>
                <a:lnTo>
                  <a:pt x="6446151" y="6446151"/>
                </a:lnTo>
                <a:lnTo>
                  <a:pt x="0" y="644615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9" id="19"/>
          <p:cNvGrpSpPr>
            <a:grpSpLocks noChangeAspect="true"/>
          </p:cNvGrpSpPr>
          <p:nvPr/>
        </p:nvGrpSpPr>
        <p:grpSpPr>
          <a:xfrm rot="0">
            <a:off x="9214122" y="17574039"/>
            <a:ext cx="3311557" cy="3311557"/>
            <a:chOff x="0" y="0"/>
            <a:chExt cx="13884457" cy="13884457"/>
          </a:xfrm>
        </p:grpSpPr>
        <p:sp>
          <p:nvSpPr>
            <p:cNvPr name="Freeform 20" id="20"/>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959898"/>
            </a:solidFill>
          </p:spPr>
        </p:sp>
        <p:sp>
          <p:nvSpPr>
            <p:cNvPr name="Freeform 21" id="21"/>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15"/>
              <a:stretch>
                <a:fillRect l="-38492" t="0" r="-38492" b="0"/>
              </a:stretch>
            </a:blipFill>
          </p:spPr>
        </p:sp>
      </p:grpSp>
      <p:sp>
        <p:nvSpPr>
          <p:cNvPr name="Freeform 22" id="22"/>
          <p:cNvSpPr/>
          <p:nvPr/>
        </p:nvSpPr>
        <p:spPr>
          <a:xfrm flipH="false" flipV="false" rot="0">
            <a:off x="178286" y="5208922"/>
            <a:ext cx="5692867" cy="4653096"/>
          </a:xfrm>
          <a:custGeom>
            <a:avLst/>
            <a:gdLst/>
            <a:ahLst/>
            <a:cxnLst/>
            <a:rect r="r" b="b" t="t" l="l"/>
            <a:pathLst>
              <a:path h="4653096" w="5692867">
                <a:moveTo>
                  <a:pt x="0" y="0"/>
                </a:moveTo>
                <a:lnTo>
                  <a:pt x="5692867" y="0"/>
                </a:lnTo>
                <a:lnTo>
                  <a:pt x="5692867" y="4653096"/>
                </a:lnTo>
                <a:lnTo>
                  <a:pt x="0" y="4653096"/>
                </a:lnTo>
                <a:lnTo>
                  <a:pt x="0" y="0"/>
                </a:lnTo>
                <a:close/>
              </a:path>
            </a:pathLst>
          </a:custGeom>
          <a:blipFill>
            <a:blip r:embed="rId16"/>
            <a:stretch>
              <a:fillRect l="0" t="0" r="0" b="0"/>
            </a:stretch>
          </a:blipFill>
        </p:spPr>
      </p:sp>
      <p:sp>
        <p:nvSpPr>
          <p:cNvPr name="Freeform 23" id="23"/>
          <p:cNvSpPr/>
          <p:nvPr/>
        </p:nvSpPr>
        <p:spPr>
          <a:xfrm flipH="false" flipV="false" rot="0">
            <a:off x="6554472" y="5427997"/>
            <a:ext cx="6135653" cy="2564379"/>
          </a:xfrm>
          <a:custGeom>
            <a:avLst/>
            <a:gdLst/>
            <a:ahLst/>
            <a:cxnLst/>
            <a:rect r="r" b="b" t="t" l="l"/>
            <a:pathLst>
              <a:path h="2564379" w="6135653">
                <a:moveTo>
                  <a:pt x="0" y="0"/>
                </a:moveTo>
                <a:lnTo>
                  <a:pt x="6135653" y="0"/>
                </a:lnTo>
                <a:lnTo>
                  <a:pt x="6135653" y="2564379"/>
                </a:lnTo>
                <a:lnTo>
                  <a:pt x="0" y="2564379"/>
                </a:lnTo>
                <a:lnTo>
                  <a:pt x="0" y="0"/>
                </a:lnTo>
                <a:close/>
              </a:path>
            </a:pathLst>
          </a:custGeom>
          <a:blipFill>
            <a:blip r:embed="rId17"/>
            <a:stretch>
              <a:fillRect l="0" t="0" r="0" b="0"/>
            </a:stretch>
          </a:blipFill>
        </p:spPr>
      </p:sp>
      <p:sp>
        <p:nvSpPr>
          <p:cNvPr name="Freeform 24" id="24"/>
          <p:cNvSpPr/>
          <p:nvPr/>
        </p:nvSpPr>
        <p:spPr>
          <a:xfrm flipH="false" flipV="false" rot="0">
            <a:off x="966080" y="16484268"/>
            <a:ext cx="5855339" cy="4644974"/>
          </a:xfrm>
          <a:custGeom>
            <a:avLst/>
            <a:gdLst/>
            <a:ahLst/>
            <a:cxnLst/>
            <a:rect r="r" b="b" t="t" l="l"/>
            <a:pathLst>
              <a:path h="4644974" w="5855339">
                <a:moveTo>
                  <a:pt x="0" y="0"/>
                </a:moveTo>
                <a:lnTo>
                  <a:pt x="5855339" y="0"/>
                </a:lnTo>
                <a:lnTo>
                  <a:pt x="5855339" y="4644974"/>
                </a:lnTo>
                <a:lnTo>
                  <a:pt x="0" y="4644974"/>
                </a:lnTo>
                <a:lnTo>
                  <a:pt x="0" y="0"/>
                </a:lnTo>
                <a:close/>
              </a:path>
            </a:pathLst>
          </a:custGeom>
          <a:blipFill>
            <a:blip r:embed="rId18"/>
            <a:stretch>
              <a:fillRect l="0" t="0" r="0" b="0"/>
            </a:stretch>
          </a:blipFill>
        </p:spPr>
      </p:sp>
      <p:sp>
        <p:nvSpPr>
          <p:cNvPr name="TextBox 25" id="25"/>
          <p:cNvSpPr txBox="true"/>
          <p:nvPr/>
        </p:nvSpPr>
        <p:spPr>
          <a:xfrm rot="0">
            <a:off x="-266918" y="698031"/>
            <a:ext cx="8923032" cy="1069976"/>
          </a:xfrm>
          <a:prstGeom prst="rect">
            <a:avLst/>
          </a:prstGeom>
        </p:spPr>
        <p:txBody>
          <a:bodyPr anchor="t" rtlCol="false" tIns="0" lIns="0" bIns="0" rIns="0">
            <a:spAutoFit/>
          </a:bodyPr>
          <a:lstStyle/>
          <a:p>
            <a:pPr algn="ctr">
              <a:lnSpc>
                <a:spcPts val="8000"/>
              </a:lnSpc>
            </a:pPr>
            <a:r>
              <a:rPr lang="en-US" sz="8000">
                <a:solidFill>
                  <a:srgbClr val="004AAD"/>
                </a:solidFill>
                <a:latin typeface="Horta"/>
              </a:rPr>
              <a:t>EXECUTIVE SUMMARY</a:t>
            </a:r>
          </a:p>
        </p:txBody>
      </p:sp>
      <p:sp>
        <p:nvSpPr>
          <p:cNvPr name="TextBox 26" id="26"/>
          <p:cNvSpPr txBox="true"/>
          <p:nvPr/>
        </p:nvSpPr>
        <p:spPr>
          <a:xfrm rot="0">
            <a:off x="3222835" y="1361556"/>
            <a:ext cx="7787980" cy="1581149"/>
          </a:xfrm>
          <a:prstGeom prst="rect">
            <a:avLst/>
          </a:prstGeom>
        </p:spPr>
        <p:txBody>
          <a:bodyPr anchor="t" rtlCol="false" tIns="0" lIns="0" bIns="0" rIns="0">
            <a:spAutoFit/>
          </a:bodyPr>
          <a:lstStyle/>
          <a:p>
            <a:pPr algn="ctr">
              <a:lnSpc>
                <a:spcPts val="4200"/>
              </a:lnSpc>
            </a:pPr>
          </a:p>
          <a:p>
            <a:pPr algn="ctr">
              <a:lnSpc>
                <a:spcPts val="4200"/>
              </a:lnSpc>
            </a:pPr>
            <a:r>
              <a:rPr lang="en-US" sz="3000">
                <a:solidFill>
                  <a:srgbClr val="EEB022"/>
                </a:solidFill>
                <a:latin typeface="Montserrat Bold"/>
              </a:rPr>
              <a:t>Agent training, coaching and </a:t>
            </a:r>
          </a:p>
          <a:p>
            <a:pPr algn="ctr" marL="0" indent="0" lvl="0">
              <a:lnSpc>
                <a:spcPts val="4200"/>
              </a:lnSpc>
              <a:spcBef>
                <a:spcPct val="0"/>
              </a:spcBef>
            </a:pPr>
            <a:r>
              <a:rPr lang="en-US" sz="3000">
                <a:solidFill>
                  <a:srgbClr val="EEB022"/>
                </a:solidFill>
                <a:latin typeface="Montserrat Bold"/>
              </a:rPr>
              <a:t>career development</a:t>
            </a:r>
          </a:p>
        </p:txBody>
      </p:sp>
      <p:sp>
        <p:nvSpPr>
          <p:cNvPr name="TextBox 27" id="27"/>
          <p:cNvSpPr txBox="true"/>
          <p:nvPr/>
        </p:nvSpPr>
        <p:spPr>
          <a:xfrm rot="0">
            <a:off x="-1765233" y="1796581"/>
            <a:ext cx="7170800" cy="355516"/>
          </a:xfrm>
          <a:prstGeom prst="rect">
            <a:avLst/>
          </a:prstGeom>
        </p:spPr>
        <p:txBody>
          <a:bodyPr anchor="t" rtlCol="false" tIns="0" lIns="0" bIns="0" rIns="0">
            <a:spAutoFit/>
          </a:bodyPr>
          <a:lstStyle/>
          <a:p>
            <a:pPr algn="ctr">
              <a:lnSpc>
                <a:spcPts val="2979"/>
              </a:lnSpc>
            </a:pPr>
            <a:r>
              <a:rPr lang="en-US" sz="2128">
                <a:solidFill>
                  <a:srgbClr val="004AAD"/>
                </a:solidFill>
                <a:latin typeface="Montserrat Bold"/>
              </a:rPr>
              <a:t>Study 2024-01</a:t>
            </a:r>
          </a:p>
        </p:txBody>
      </p:sp>
      <p:sp>
        <p:nvSpPr>
          <p:cNvPr name="TextBox 28" id="28"/>
          <p:cNvSpPr txBox="true"/>
          <p:nvPr/>
        </p:nvSpPr>
        <p:spPr>
          <a:xfrm rot="0">
            <a:off x="8179797" y="5208922"/>
            <a:ext cx="2885004" cy="219075"/>
          </a:xfrm>
          <a:prstGeom prst="rect">
            <a:avLst/>
          </a:prstGeom>
        </p:spPr>
        <p:txBody>
          <a:bodyPr anchor="t" rtlCol="false" tIns="0" lIns="0" bIns="0" rIns="0">
            <a:spAutoFit/>
          </a:bodyPr>
          <a:lstStyle/>
          <a:p>
            <a:pPr algn="ctr" marL="0" indent="0" lvl="0">
              <a:lnSpc>
                <a:spcPts val="1762"/>
              </a:lnSpc>
              <a:spcBef>
                <a:spcPct val="0"/>
              </a:spcBef>
            </a:pPr>
            <a:r>
              <a:rPr lang="en-US" sz="1468">
                <a:solidFill>
                  <a:srgbClr val="023759"/>
                </a:solidFill>
                <a:latin typeface="Montserrat Bold"/>
              </a:rPr>
              <a:t>Duration of a training session</a:t>
            </a:r>
          </a:p>
        </p:txBody>
      </p:sp>
      <p:sp>
        <p:nvSpPr>
          <p:cNvPr name="TextBox 29" id="29"/>
          <p:cNvSpPr txBox="true"/>
          <p:nvPr/>
        </p:nvSpPr>
        <p:spPr>
          <a:xfrm rot="0">
            <a:off x="3893749" y="11679692"/>
            <a:ext cx="7312446"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Listening-in results (quality control during and after training</a:t>
            </a:r>
          </a:p>
        </p:txBody>
      </p:sp>
      <p:sp>
        <p:nvSpPr>
          <p:cNvPr name="TextBox 30" id="30"/>
          <p:cNvSpPr txBox="true"/>
          <p:nvPr/>
        </p:nvSpPr>
        <p:spPr>
          <a:xfrm rot="0">
            <a:off x="3904526" y="12143325"/>
            <a:ext cx="7161856"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Stakeholder and team managr feedback</a:t>
            </a:r>
          </a:p>
        </p:txBody>
      </p:sp>
      <p:sp>
        <p:nvSpPr>
          <p:cNvPr name="TextBox 31" id="31"/>
          <p:cNvSpPr txBox="true"/>
          <p:nvPr/>
        </p:nvSpPr>
        <p:spPr>
          <a:xfrm rot="0">
            <a:off x="3904526" y="12652557"/>
            <a:ext cx="7594643"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Succesful completion of independent tests or quizzes</a:t>
            </a:r>
          </a:p>
        </p:txBody>
      </p:sp>
      <p:sp>
        <p:nvSpPr>
          <p:cNvPr name="TextBox 32" id="32"/>
          <p:cNvSpPr txBox="true"/>
          <p:nvPr/>
        </p:nvSpPr>
        <p:spPr>
          <a:xfrm rot="0">
            <a:off x="3904526" y="13170239"/>
            <a:ext cx="6088925"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Survey of trained advisors</a:t>
            </a:r>
          </a:p>
        </p:txBody>
      </p:sp>
      <p:sp>
        <p:nvSpPr>
          <p:cNvPr name="TextBox 33" id="33"/>
          <p:cNvSpPr txBox="true"/>
          <p:nvPr/>
        </p:nvSpPr>
        <p:spPr>
          <a:xfrm rot="0">
            <a:off x="3904526" y="13682990"/>
            <a:ext cx="6088925"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Prospective scorecard</a:t>
            </a:r>
          </a:p>
        </p:txBody>
      </p:sp>
      <p:sp>
        <p:nvSpPr>
          <p:cNvPr name="TextBox 34" id="34"/>
          <p:cNvSpPr txBox="true"/>
          <p:nvPr/>
        </p:nvSpPr>
        <p:spPr>
          <a:xfrm rot="0">
            <a:off x="3904526" y="14188622"/>
            <a:ext cx="8047300" cy="294026"/>
          </a:xfrm>
          <a:prstGeom prst="rect">
            <a:avLst/>
          </a:prstGeom>
        </p:spPr>
        <p:txBody>
          <a:bodyPr anchor="t" rtlCol="false" tIns="0" lIns="0" bIns="0" rIns="0">
            <a:spAutoFit/>
          </a:bodyPr>
          <a:lstStyle/>
          <a:p>
            <a:pPr algn="l">
              <a:lnSpc>
                <a:spcPts val="2397"/>
              </a:lnSpc>
            </a:pPr>
            <a:r>
              <a:rPr lang="en-US" sz="1712">
                <a:solidFill>
                  <a:srgbClr val="023759"/>
                </a:solidFill>
                <a:latin typeface="Rajdhani Bold"/>
              </a:rPr>
              <a:t>Comparing results and success rates from one training cohort to the next</a:t>
            </a:r>
          </a:p>
        </p:txBody>
      </p:sp>
      <p:sp>
        <p:nvSpPr>
          <p:cNvPr name="TextBox 35" id="35"/>
          <p:cNvSpPr txBox="true"/>
          <p:nvPr/>
        </p:nvSpPr>
        <p:spPr>
          <a:xfrm rot="0">
            <a:off x="3893749" y="14654627"/>
            <a:ext cx="8047300" cy="294026"/>
          </a:xfrm>
          <a:prstGeom prst="rect">
            <a:avLst/>
          </a:prstGeom>
        </p:spPr>
        <p:txBody>
          <a:bodyPr anchor="t" rtlCol="false" tIns="0" lIns="0" bIns="0" rIns="0">
            <a:spAutoFit/>
          </a:bodyPr>
          <a:lstStyle/>
          <a:p>
            <a:pPr algn="l">
              <a:lnSpc>
                <a:spcPts val="2397"/>
              </a:lnSpc>
            </a:pPr>
            <a:r>
              <a:rPr lang="en-US" sz="1712">
                <a:solidFill>
                  <a:srgbClr val="003060"/>
                </a:solidFill>
                <a:latin typeface="Rajdhani Bold"/>
              </a:rPr>
              <a:t>Overall success in intra-session tests and final exams</a:t>
            </a:r>
          </a:p>
        </p:txBody>
      </p:sp>
      <p:sp>
        <p:nvSpPr>
          <p:cNvPr name="TextBox 36" id="36"/>
          <p:cNvSpPr txBox="true"/>
          <p:nvPr/>
        </p:nvSpPr>
        <p:spPr>
          <a:xfrm rot="0">
            <a:off x="3904526" y="15120632"/>
            <a:ext cx="8047300" cy="294026"/>
          </a:xfrm>
          <a:prstGeom prst="rect">
            <a:avLst/>
          </a:prstGeom>
        </p:spPr>
        <p:txBody>
          <a:bodyPr anchor="t" rtlCol="false" tIns="0" lIns="0" bIns="0" rIns="0">
            <a:spAutoFit/>
          </a:bodyPr>
          <a:lstStyle/>
          <a:p>
            <a:pPr algn="l">
              <a:lnSpc>
                <a:spcPts val="2397"/>
              </a:lnSpc>
            </a:pPr>
            <a:r>
              <a:rPr lang="en-US" sz="1712">
                <a:solidFill>
                  <a:srgbClr val="003060"/>
                </a:solidFill>
                <a:latin typeface="Rajdhani Bold"/>
              </a:rPr>
              <a:t>Other</a:t>
            </a:r>
          </a:p>
        </p:txBody>
      </p:sp>
      <p:sp>
        <p:nvSpPr>
          <p:cNvPr name="TextBox 37" id="37"/>
          <p:cNvSpPr txBox="true"/>
          <p:nvPr/>
        </p:nvSpPr>
        <p:spPr>
          <a:xfrm rot="0">
            <a:off x="120743" y="12511096"/>
            <a:ext cx="3118491" cy="2045593"/>
          </a:xfrm>
          <a:prstGeom prst="rect">
            <a:avLst/>
          </a:prstGeom>
        </p:spPr>
        <p:txBody>
          <a:bodyPr anchor="t" rtlCol="false" tIns="0" lIns="0" bIns="0" rIns="0">
            <a:spAutoFit/>
          </a:bodyPr>
          <a:lstStyle/>
          <a:p>
            <a:pPr algn="ctr">
              <a:lnSpc>
                <a:spcPts val="2750"/>
              </a:lnSpc>
            </a:pPr>
            <a:r>
              <a:rPr lang="en-US" sz="1964">
                <a:solidFill>
                  <a:srgbClr val="000000"/>
                </a:solidFill>
                <a:latin typeface="Montserrat Bold"/>
              </a:rPr>
              <a:t>Approaches or techniques used to evaluate the effectiveness of your training</a:t>
            </a:r>
          </a:p>
          <a:p>
            <a:pPr algn="ctr">
              <a:lnSpc>
                <a:spcPts val="2750"/>
              </a:lnSpc>
              <a:spcBef>
                <a:spcPct val="0"/>
              </a:spcBef>
            </a:pPr>
          </a:p>
        </p:txBody>
      </p:sp>
      <p:sp>
        <p:nvSpPr>
          <p:cNvPr name="TextBox 38" id="38"/>
          <p:cNvSpPr txBox="true"/>
          <p:nvPr/>
        </p:nvSpPr>
        <p:spPr>
          <a:xfrm rot="0">
            <a:off x="7283467" y="8737124"/>
            <a:ext cx="4583078" cy="425073"/>
          </a:xfrm>
          <a:prstGeom prst="rect">
            <a:avLst/>
          </a:prstGeom>
        </p:spPr>
        <p:txBody>
          <a:bodyPr anchor="t" rtlCol="false" tIns="0" lIns="0" bIns="0" rIns="0">
            <a:spAutoFit/>
          </a:bodyPr>
          <a:lstStyle/>
          <a:p>
            <a:pPr algn="ctr">
              <a:lnSpc>
                <a:spcPts val="1770"/>
              </a:lnSpc>
            </a:pPr>
            <a:r>
              <a:rPr lang="en-US" sz="1264">
                <a:solidFill>
                  <a:srgbClr val="000000"/>
                </a:solidFill>
                <a:latin typeface="Montserrat Bold"/>
              </a:rPr>
              <a:t>In the last few months, have you provided refresher training for your team of trainers?</a:t>
            </a:r>
            <a:r>
              <a:rPr lang="en-US" sz="1264">
                <a:solidFill>
                  <a:srgbClr val="000000"/>
                </a:solidFill>
                <a:latin typeface="Montserrat Bold"/>
              </a:rPr>
              <a:t> </a:t>
            </a:r>
          </a:p>
        </p:txBody>
      </p:sp>
      <p:sp>
        <p:nvSpPr>
          <p:cNvPr name="TextBox 39" id="39"/>
          <p:cNvSpPr txBox="true"/>
          <p:nvPr/>
        </p:nvSpPr>
        <p:spPr>
          <a:xfrm rot="0">
            <a:off x="8755672" y="9957841"/>
            <a:ext cx="1313096" cy="488089"/>
          </a:xfrm>
          <a:prstGeom prst="rect">
            <a:avLst/>
          </a:prstGeom>
        </p:spPr>
        <p:txBody>
          <a:bodyPr anchor="t" rtlCol="false" tIns="0" lIns="0" bIns="0" rIns="0">
            <a:spAutoFit/>
          </a:bodyPr>
          <a:lstStyle/>
          <a:p>
            <a:pPr algn="ctr">
              <a:lnSpc>
                <a:spcPts val="4072"/>
              </a:lnSpc>
            </a:pPr>
            <a:r>
              <a:rPr lang="en-US" sz="2908">
                <a:solidFill>
                  <a:srgbClr val="882B80"/>
                </a:solidFill>
                <a:latin typeface="Rajdhani Bold"/>
              </a:rPr>
              <a:t>56%</a:t>
            </a:r>
          </a:p>
        </p:txBody>
      </p:sp>
      <p:sp>
        <p:nvSpPr>
          <p:cNvPr name="TextBox 40" id="40"/>
          <p:cNvSpPr txBox="true"/>
          <p:nvPr/>
        </p:nvSpPr>
        <p:spPr>
          <a:xfrm rot="0">
            <a:off x="7701847" y="9476522"/>
            <a:ext cx="1313096" cy="488089"/>
          </a:xfrm>
          <a:prstGeom prst="rect">
            <a:avLst/>
          </a:prstGeom>
        </p:spPr>
        <p:txBody>
          <a:bodyPr anchor="t" rtlCol="false" tIns="0" lIns="0" bIns="0" rIns="0">
            <a:spAutoFit/>
          </a:bodyPr>
          <a:lstStyle/>
          <a:p>
            <a:pPr algn="ctr">
              <a:lnSpc>
                <a:spcPts val="4072"/>
              </a:lnSpc>
            </a:pPr>
            <a:r>
              <a:rPr lang="en-US" sz="2908">
                <a:solidFill>
                  <a:srgbClr val="882B80"/>
                </a:solidFill>
                <a:latin typeface="Rajdhani Bold"/>
              </a:rPr>
              <a:t>44%</a:t>
            </a:r>
          </a:p>
        </p:txBody>
      </p:sp>
      <p:sp>
        <p:nvSpPr>
          <p:cNvPr name="TextBox 41" id="41"/>
          <p:cNvSpPr txBox="true"/>
          <p:nvPr/>
        </p:nvSpPr>
        <p:spPr>
          <a:xfrm rot="0">
            <a:off x="9214122" y="10354658"/>
            <a:ext cx="739259" cy="431285"/>
          </a:xfrm>
          <a:prstGeom prst="rect">
            <a:avLst/>
          </a:prstGeom>
        </p:spPr>
        <p:txBody>
          <a:bodyPr anchor="t" rtlCol="false" tIns="0" lIns="0" bIns="0" rIns="0">
            <a:spAutoFit/>
          </a:bodyPr>
          <a:lstStyle/>
          <a:p>
            <a:pPr algn="ctr">
              <a:lnSpc>
                <a:spcPts val="3528"/>
              </a:lnSpc>
            </a:pPr>
            <a:r>
              <a:rPr lang="en-US" sz="2520">
                <a:solidFill>
                  <a:srgbClr val="000000"/>
                </a:solidFill>
                <a:latin typeface="Rajdhani Bold"/>
              </a:rPr>
              <a:t>No</a:t>
            </a:r>
          </a:p>
        </p:txBody>
      </p:sp>
      <p:sp>
        <p:nvSpPr>
          <p:cNvPr name="TextBox 42" id="42"/>
          <p:cNvSpPr txBox="true"/>
          <p:nvPr/>
        </p:nvSpPr>
        <p:spPr>
          <a:xfrm rot="0">
            <a:off x="7965314" y="9821258"/>
            <a:ext cx="739259" cy="431285"/>
          </a:xfrm>
          <a:prstGeom prst="rect">
            <a:avLst/>
          </a:prstGeom>
        </p:spPr>
        <p:txBody>
          <a:bodyPr anchor="t" rtlCol="false" tIns="0" lIns="0" bIns="0" rIns="0">
            <a:spAutoFit/>
          </a:bodyPr>
          <a:lstStyle/>
          <a:p>
            <a:pPr algn="ctr">
              <a:lnSpc>
                <a:spcPts val="3528"/>
              </a:lnSpc>
            </a:pPr>
            <a:r>
              <a:rPr lang="en-US" sz="2520">
                <a:solidFill>
                  <a:srgbClr val="000000"/>
                </a:solidFill>
                <a:latin typeface="Rajdhani Bold"/>
              </a:rPr>
              <a:t>Yes</a:t>
            </a:r>
          </a:p>
        </p:txBody>
      </p:sp>
      <p:sp>
        <p:nvSpPr>
          <p:cNvPr name="TextBox 43" id="43"/>
          <p:cNvSpPr txBox="true"/>
          <p:nvPr/>
        </p:nvSpPr>
        <p:spPr>
          <a:xfrm rot="0">
            <a:off x="1456816" y="16131843"/>
            <a:ext cx="4512728" cy="238125"/>
          </a:xfrm>
          <a:prstGeom prst="rect">
            <a:avLst/>
          </a:prstGeom>
        </p:spPr>
        <p:txBody>
          <a:bodyPr anchor="t" rtlCol="false" tIns="0" lIns="0" bIns="0" rIns="0">
            <a:spAutoFit/>
          </a:bodyPr>
          <a:lstStyle/>
          <a:p>
            <a:pPr algn="ctr" marL="0" indent="0" lvl="0">
              <a:lnSpc>
                <a:spcPts val="1919"/>
              </a:lnSpc>
              <a:spcBef>
                <a:spcPct val="0"/>
              </a:spcBef>
            </a:pPr>
            <a:r>
              <a:rPr lang="en-US" sz="1599">
                <a:solidFill>
                  <a:srgbClr val="023759"/>
                </a:solidFill>
                <a:latin typeface="Montserrat Bold"/>
              </a:rPr>
              <a:t>Objectives of your training team</a:t>
            </a:r>
          </a:p>
        </p:txBody>
      </p:sp>
      <p:sp>
        <p:nvSpPr>
          <p:cNvPr name="TextBox 44" id="44"/>
          <p:cNvSpPr txBox="true"/>
          <p:nvPr/>
        </p:nvSpPr>
        <p:spPr>
          <a:xfrm rot="0">
            <a:off x="5547117" y="3161780"/>
            <a:ext cx="6970222" cy="989439"/>
          </a:xfrm>
          <a:prstGeom prst="rect">
            <a:avLst/>
          </a:prstGeom>
        </p:spPr>
        <p:txBody>
          <a:bodyPr anchor="t" rtlCol="false" tIns="0" lIns="0" bIns="0" rIns="0">
            <a:spAutoFit/>
          </a:bodyPr>
          <a:lstStyle/>
          <a:p>
            <a:pPr algn="ctr">
              <a:lnSpc>
                <a:spcPts val="2688"/>
              </a:lnSpc>
              <a:spcBef>
                <a:spcPct val="0"/>
              </a:spcBef>
            </a:pPr>
            <a:r>
              <a:rPr lang="en-US" sz="1920">
                <a:solidFill>
                  <a:srgbClr val="000000"/>
                </a:solidFill>
                <a:latin typeface="Rajdhani Bold"/>
              </a:rPr>
              <a:t>39 respondents from different sectors of activity, from small, medium and large contact centers, and from unionized and non-unionized environments, answered the 30 questions in this study.</a:t>
            </a:r>
          </a:p>
        </p:txBody>
      </p:sp>
      <p:sp>
        <p:nvSpPr>
          <p:cNvPr name="TextBox 45" id="45"/>
          <p:cNvSpPr txBox="true"/>
          <p:nvPr/>
        </p:nvSpPr>
        <p:spPr>
          <a:xfrm rot="0">
            <a:off x="9265668" y="16550943"/>
            <a:ext cx="3154462" cy="918319"/>
          </a:xfrm>
          <a:prstGeom prst="rect">
            <a:avLst/>
          </a:prstGeom>
        </p:spPr>
        <p:txBody>
          <a:bodyPr anchor="t" rtlCol="false" tIns="0" lIns="0" bIns="0" rIns="0">
            <a:spAutoFit/>
          </a:bodyPr>
          <a:lstStyle/>
          <a:p>
            <a:pPr algn="ctr">
              <a:lnSpc>
                <a:spcPts val="2408"/>
              </a:lnSpc>
              <a:spcBef>
                <a:spcPct val="0"/>
              </a:spcBef>
            </a:pPr>
            <a:r>
              <a:rPr lang="en-US" sz="1720">
                <a:solidFill>
                  <a:srgbClr val="000000"/>
                </a:solidFill>
                <a:latin typeface="Rajdhani Bold"/>
              </a:rPr>
              <a:t>Do you offer skill certification as part of your agents' initial training?</a:t>
            </a:r>
          </a:p>
        </p:txBody>
      </p:sp>
      <p:sp>
        <p:nvSpPr>
          <p:cNvPr name="TextBox 46" id="46"/>
          <p:cNvSpPr txBox="true"/>
          <p:nvPr/>
        </p:nvSpPr>
        <p:spPr>
          <a:xfrm rot="0">
            <a:off x="12169747" y="20088472"/>
            <a:ext cx="695185" cy="340676"/>
          </a:xfrm>
          <a:prstGeom prst="rect">
            <a:avLst/>
          </a:prstGeom>
        </p:spPr>
        <p:txBody>
          <a:bodyPr anchor="t" rtlCol="false" tIns="0" lIns="0" bIns="0" rIns="0">
            <a:spAutoFit/>
          </a:bodyPr>
          <a:lstStyle/>
          <a:p>
            <a:pPr algn="ctr">
              <a:lnSpc>
                <a:spcPts val="2897"/>
              </a:lnSpc>
            </a:pPr>
            <a:r>
              <a:rPr lang="en-US" sz="2069">
                <a:solidFill>
                  <a:srgbClr val="882B80"/>
                </a:solidFill>
                <a:latin typeface="Rajdhani Bold"/>
              </a:rPr>
              <a:t>79%</a:t>
            </a:r>
          </a:p>
        </p:txBody>
      </p:sp>
      <p:sp>
        <p:nvSpPr>
          <p:cNvPr name="TextBox 47" id="47"/>
          <p:cNvSpPr txBox="true"/>
          <p:nvPr/>
        </p:nvSpPr>
        <p:spPr>
          <a:xfrm rot="0">
            <a:off x="12321648" y="20410098"/>
            <a:ext cx="391382" cy="222169"/>
          </a:xfrm>
          <a:prstGeom prst="rect">
            <a:avLst/>
          </a:prstGeom>
        </p:spPr>
        <p:txBody>
          <a:bodyPr anchor="t" rtlCol="false" tIns="0" lIns="0" bIns="0" rIns="0">
            <a:spAutoFit/>
          </a:bodyPr>
          <a:lstStyle/>
          <a:p>
            <a:pPr algn="ctr">
              <a:lnSpc>
                <a:spcPts val="1868"/>
              </a:lnSpc>
            </a:pPr>
            <a:r>
              <a:rPr lang="en-US" sz="1334">
                <a:solidFill>
                  <a:srgbClr val="000000"/>
                </a:solidFill>
                <a:latin typeface="Rajdhani Bold"/>
              </a:rPr>
              <a:t>No</a:t>
            </a:r>
          </a:p>
        </p:txBody>
      </p:sp>
      <p:sp>
        <p:nvSpPr>
          <p:cNvPr name="TextBox 48" id="48"/>
          <p:cNvSpPr txBox="true"/>
          <p:nvPr/>
        </p:nvSpPr>
        <p:spPr>
          <a:xfrm rot="0">
            <a:off x="8817742" y="17977904"/>
            <a:ext cx="557710" cy="231694"/>
          </a:xfrm>
          <a:prstGeom prst="rect">
            <a:avLst/>
          </a:prstGeom>
        </p:spPr>
        <p:txBody>
          <a:bodyPr anchor="t" rtlCol="false" tIns="0" lIns="0" bIns="0" rIns="0">
            <a:spAutoFit/>
          </a:bodyPr>
          <a:lstStyle/>
          <a:p>
            <a:pPr algn="ctr">
              <a:lnSpc>
                <a:spcPts val="1868"/>
              </a:lnSpc>
            </a:pPr>
            <a:r>
              <a:rPr lang="en-US" sz="1334">
                <a:solidFill>
                  <a:srgbClr val="000000"/>
                </a:solidFill>
                <a:latin typeface="Clear Sans Bold"/>
              </a:rPr>
              <a:t>Yes</a:t>
            </a:r>
          </a:p>
        </p:txBody>
      </p:sp>
      <p:sp>
        <p:nvSpPr>
          <p:cNvPr name="TextBox 49" id="49"/>
          <p:cNvSpPr txBox="true"/>
          <p:nvPr/>
        </p:nvSpPr>
        <p:spPr>
          <a:xfrm rot="0">
            <a:off x="8754631" y="17665802"/>
            <a:ext cx="683933" cy="340676"/>
          </a:xfrm>
          <a:prstGeom prst="rect">
            <a:avLst/>
          </a:prstGeom>
        </p:spPr>
        <p:txBody>
          <a:bodyPr anchor="t" rtlCol="false" tIns="0" lIns="0" bIns="0" rIns="0">
            <a:spAutoFit/>
          </a:bodyPr>
          <a:lstStyle/>
          <a:p>
            <a:pPr algn="ctr">
              <a:lnSpc>
                <a:spcPts val="2897"/>
              </a:lnSpc>
            </a:pPr>
            <a:r>
              <a:rPr lang="en-US" sz="2069">
                <a:solidFill>
                  <a:srgbClr val="882B80"/>
                </a:solidFill>
                <a:latin typeface="Rajdhani Bold"/>
              </a:rPr>
              <a:t>21%</a:t>
            </a:r>
          </a:p>
        </p:txBody>
      </p:sp>
      <p:sp>
        <p:nvSpPr>
          <p:cNvPr name="TextBox 50" id="50"/>
          <p:cNvSpPr txBox="true"/>
          <p:nvPr/>
        </p:nvSpPr>
        <p:spPr>
          <a:xfrm rot="0">
            <a:off x="10207427" y="9505097"/>
            <a:ext cx="3134241" cy="644148"/>
          </a:xfrm>
          <a:prstGeom prst="rect">
            <a:avLst/>
          </a:prstGeom>
        </p:spPr>
        <p:txBody>
          <a:bodyPr anchor="t" rtlCol="false" tIns="0" lIns="0" bIns="0" rIns="0">
            <a:spAutoFit/>
          </a:bodyPr>
          <a:lstStyle/>
          <a:p>
            <a:pPr algn="l" marL="273083" indent="-136542" lvl="1">
              <a:lnSpc>
                <a:spcPts val="1770"/>
              </a:lnSpc>
              <a:spcBef>
                <a:spcPct val="0"/>
              </a:spcBef>
              <a:buFont typeface="Arial"/>
              <a:buChar char="•"/>
            </a:pPr>
            <a:r>
              <a:rPr lang="en-US" sz="1264" strike="noStrike" u="none">
                <a:solidFill>
                  <a:srgbClr val="000000"/>
                </a:solidFill>
                <a:latin typeface="Montserrat Bold"/>
              </a:rPr>
              <a:t>Face-to-face training</a:t>
            </a:r>
          </a:p>
          <a:p>
            <a:pPr algn="l" marL="273083" indent="-136542" lvl="1">
              <a:lnSpc>
                <a:spcPts val="1770"/>
              </a:lnSpc>
              <a:spcBef>
                <a:spcPct val="0"/>
              </a:spcBef>
              <a:buFont typeface="Arial"/>
              <a:buChar char="•"/>
            </a:pPr>
            <a:r>
              <a:rPr lang="en-US" sz="1264" strike="noStrike" u="none">
                <a:solidFill>
                  <a:srgbClr val="000000"/>
                </a:solidFill>
                <a:latin typeface="Montserrat Bold"/>
              </a:rPr>
              <a:t>Videoconference training</a:t>
            </a:r>
          </a:p>
          <a:p>
            <a:pPr algn="l" marL="273083" indent="-136542" lvl="1">
              <a:lnSpc>
                <a:spcPts val="1770"/>
              </a:lnSpc>
              <a:spcBef>
                <a:spcPct val="0"/>
              </a:spcBef>
              <a:buFont typeface="Arial"/>
              <a:buChar char="•"/>
            </a:pPr>
            <a:r>
              <a:rPr lang="en-US" sz="1264" strike="noStrike" u="none">
                <a:solidFill>
                  <a:srgbClr val="000000"/>
                </a:solidFill>
                <a:latin typeface="Montserrat Bold"/>
              </a:rPr>
              <a:t>Online training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3450105" y="10207688"/>
            <a:ext cx="7011220" cy="12148592"/>
            <a:chOff x="0" y="0"/>
            <a:chExt cx="1524436" cy="2641445"/>
          </a:xfrm>
        </p:grpSpPr>
        <p:sp>
          <p:nvSpPr>
            <p:cNvPr name="Freeform 3" id="3"/>
            <p:cNvSpPr/>
            <p:nvPr/>
          </p:nvSpPr>
          <p:spPr>
            <a:xfrm flipH="false" flipV="false" rot="0">
              <a:off x="0" y="0"/>
              <a:ext cx="1524436" cy="2641445"/>
            </a:xfrm>
            <a:custGeom>
              <a:avLst/>
              <a:gdLst/>
              <a:ahLst/>
              <a:cxnLst/>
              <a:rect r="r" b="b" t="t" l="l"/>
              <a:pathLst>
                <a:path h="2641445" w="1524436">
                  <a:moveTo>
                    <a:pt x="72878" y="0"/>
                  </a:moveTo>
                  <a:lnTo>
                    <a:pt x="1451558" y="0"/>
                  </a:lnTo>
                  <a:cubicBezTo>
                    <a:pt x="1491807" y="0"/>
                    <a:pt x="1524436" y="32629"/>
                    <a:pt x="1524436" y="72878"/>
                  </a:cubicBezTo>
                  <a:lnTo>
                    <a:pt x="1524436" y="2568567"/>
                  </a:lnTo>
                  <a:cubicBezTo>
                    <a:pt x="1524436" y="2608816"/>
                    <a:pt x="1491807" y="2641445"/>
                    <a:pt x="1451558" y="2641445"/>
                  </a:cubicBezTo>
                  <a:lnTo>
                    <a:pt x="72878" y="2641445"/>
                  </a:lnTo>
                  <a:cubicBezTo>
                    <a:pt x="32629" y="2641445"/>
                    <a:pt x="0" y="2608816"/>
                    <a:pt x="0" y="2568567"/>
                  </a:cubicBezTo>
                  <a:lnTo>
                    <a:pt x="0" y="72878"/>
                  </a:lnTo>
                  <a:cubicBezTo>
                    <a:pt x="0" y="32629"/>
                    <a:pt x="32629" y="0"/>
                    <a:pt x="72878" y="0"/>
                  </a:cubicBezTo>
                  <a:close/>
                </a:path>
              </a:pathLst>
            </a:custGeom>
            <a:solidFill>
              <a:srgbClr val="E6EEF6"/>
            </a:solidFill>
          </p:spPr>
        </p:sp>
        <p:sp>
          <p:nvSpPr>
            <p:cNvPr name="TextBox 4" id="4"/>
            <p:cNvSpPr txBox="true"/>
            <p:nvPr/>
          </p:nvSpPr>
          <p:spPr>
            <a:xfrm>
              <a:off x="0" y="-28575"/>
              <a:ext cx="1524436" cy="2670020"/>
            </a:xfrm>
            <a:prstGeom prst="rect">
              <a:avLst/>
            </a:prstGeom>
          </p:spPr>
          <p:txBody>
            <a:bodyPr anchor="ctr" rtlCol="false" tIns="50800" lIns="50800" bIns="50800" rIns="50800"/>
            <a:lstStyle/>
            <a:p>
              <a:pPr algn="ctr">
                <a:lnSpc>
                  <a:spcPts val="1540"/>
                </a:lnSpc>
              </a:pPr>
            </a:p>
          </p:txBody>
        </p:sp>
      </p:grpSp>
      <p:sp>
        <p:nvSpPr>
          <p:cNvPr name="Freeform 5" id="5"/>
          <p:cNvSpPr/>
          <p:nvPr/>
        </p:nvSpPr>
        <p:spPr>
          <a:xfrm flipH="false" flipV="false" rot="0">
            <a:off x="-13634246" y="798548"/>
            <a:ext cx="22200228" cy="6327065"/>
          </a:xfrm>
          <a:custGeom>
            <a:avLst/>
            <a:gdLst/>
            <a:ahLst/>
            <a:cxnLst/>
            <a:rect r="r" b="b" t="t" l="l"/>
            <a:pathLst>
              <a:path h="6327065" w="22200228">
                <a:moveTo>
                  <a:pt x="0" y="0"/>
                </a:moveTo>
                <a:lnTo>
                  <a:pt x="22200228" y="0"/>
                </a:lnTo>
                <a:lnTo>
                  <a:pt x="22200228" y="6327065"/>
                </a:lnTo>
                <a:lnTo>
                  <a:pt x="0" y="63270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513825" y="293279"/>
            <a:ext cx="4516186" cy="1389229"/>
          </a:xfrm>
          <a:custGeom>
            <a:avLst/>
            <a:gdLst/>
            <a:ahLst/>
            <a:cxnLst/>
            <a:rect r="r" b="b" t="t" l="l"/>
            <a:pathLst>
              <a:path h="1389229" w="4516186">
                <a:moveTo>
                  <a:pt x="0" y="0"/>
                </a:moveTo>
                <a:lnTo>
                  <a:pt x="4516186" y="0"/>
                </a:lnTo>
                <a:lnTo>
                  <a:pt x="4516186" y="1389228"/>
                </a:lnTo>
                <a:lnTo>
                  <a:pt x="0" y="1389228"/>
                </a:lnTo>
                <a:lnTo>
                  <a:pt x="0" y="0"/>
                </a:lnTo>
                <a:close/>
              </a:path>
            </a:pathLst>
          </a:custGeom>
          <a:blipFill>
            <a:blip r:embed="rId4"/>
            <a:stretch>
              <a:fillRect l="0" t="0" r="0" b="0"/>
            </a:stretch>
          </a:blipFill>
        </p:spPr>
      </p:sp>
      <p:graphicFrame>
        <p:nvGraphicFramePr>
          <p:cNvPr name="Table 7" id="7"/>
          <p:cNvGraphicFramePr>
            <a:graphicFrameLocks noGrp="true"/>
          </p:cNvGraphicFramePr>
          <p:nvPr/>
        </p:nvGraphicFramePr>
        <p:xfrm>
          <a:off x="7813084" y="5285005"/>
          <a:ext cx="5251459" cy="6233146"/>
        </p:xfrm>
        <a:graphic>
          <a:graphicData uri="http://schemas.openxmlformats.org/drawingml/2006/table">
            <a:tbl>
              <a:tblPr/>
              <a:tblGrid>
                <a:gridCol w="3521369"/>
                <a:gridCol w="1730090"/>
              </a:tblGrid>
              <a:tr h="700247">
                <a:tc>
                  <a:txBody>
                    <a:bodyPr anchor="t" rtlCol="false"/>
                    <a:lstStyle/>
                    <a:p>
                      <a:pPr algn="ctr">
                        <a:lnSpc>
                          <a:spcPts val="2129"/>
                        </a:lnSpc>
                        <a:defRPr/>
                      </a:pPr>
                      <a:r>
                        <a:rPr lang="en-US" sz="1520">
                          <a:solidFill>
                            <a:srgbClr val="000000"/>
                          </a:solidFill>
                          <a:latin typeface="Rajdhani Bold"/>
                        </a:rPr>
                        <a:t>Applications or software</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2129"/>
                        </a:lnSpc>
                        <a:defRPr/>
                      </a:pPr>
                      <a:r>
                        <a:rPr lang="en-US" sz="1520">
                          <a:solidFill>
                            <a:srgbClr val="000000"/>
                          </a:solidFill>
                          <a:latin typeface="Rajdhani Bold"/>
                        </a:rPr>
                        <a:t>%</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617167">
                <a:tc>
                  <a:txBody>
                    <a:bodyPr anchor="t" rtlCol="false"/>
                    <a:lstStyle/>
                    <a:p>
                      <a:pPr algn="ctr">
                        <a:lnSpc>
                          <a:spcPts val="1626"/>
                        </a:lnSpc>
                        <a:defRPr/>
                      </a:pPr>
                      <a:r>
                        <a:rPr lang="en-US" sz="1161">
                          <a:solidFill>
                            <a:srgbClr val="000000"/>
                          </a:solidFill>
                          <a:latin typeface="Rajdhani Bold"/>
                        </a:rPr>
                        <a:t>Internal employee surveys</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64%</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7167">
                <a:tc>
                  <a:txBody>
                    <a:bodyPr anchor="t" rtlCol="false"/>
                    <a:lstStyle/>
                    <a:p>
                      <a:pPr algn="ctr">
                        <a:lnSpc>
                          <a:spcPts val="1626"/>
                        </a:lnSpc>
                        <a:defRPr/>
                      </a:pPr>
                      <a:r>
                        <a:rPr lang="en-US" sz="1161">
                          <a:solidFill>
                            <a:srgbClr val="000000"/>
                          </a:solidFill>
                          <a:latin typeface="Rajdhani Bold"/>
                        </a:rPr>
                        <a:t>Internal communication channels</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18%</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7167">
                <a:tc>
                  <a:txBody>
                    <a:bodyPr anchor="t" rtlCol="false"/>
                    <a:lstStyle/>
                    <a:p>
                      <a:pPr algn="ctr">
                        <a:lnSpc>
                          <a:spcPts val="1626"/>
                        </a:lnSpc>
                        <a:defRPr/>
                      </a:pPr>
                      <a:r>
                        <a:rPr lang="en-US" sz="1161">
                          <a:solidFill>
                            <a:srgbClr val="000000"/>
                          </a:solidFill>
                          <a:latin typeface="Rajdhani Bold"/>
                        </a:rPr>
                        <a:t>Amelio</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13%</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3459">
                <a:tc>
                  <a:txBody>
                    <a:bodyPr anchor="t" rtlCol="false"/>
                    <a:lstStyle/>
                    <a:p>
                      <a:pPr algn="ctr">
                        <a:lnSpc>
                          <a:spcPts val="1626"/>
                        </a:lnSpc>
                        <a:defRPr/>
                      </a:pPr>
                      <a:r>
                        <a:rPr lang="en-US" sz="1161">
                          <a:solidFill>
                            <a:srgbClr val="000000"/>
                          </a:solidFill>
                          <a:latin typeface="Rajdhani Bold"/>
                        </a:rPr>
                        <a:t>Officevibe</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10%</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3459">
                <a:tc>
                  <a:txBody>
                    <a:bodyPr anchor="t" rtlCol="false"/>
                    <a:lstStyle/>
                    <a:p>
                      <a:pPr algn="ctr">
                        <a:lnSpc>
                          <a:spcPts val="1626"/>
                        </a:lnSpc>
                        <a:defRPr/>
                      </a:pPr>
                      <a:r>
                        <a:rPr lang="en-US" sz="1161">
                          <a:solidFill>
                            <a:srgbClr val="000000"/>
                          </a:solidFill>
                          <a:latin typeface="Rajdhani Bold"/>
                        </a:rPr>
                        <a:t>Qualitrics EmployeeXM</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5%</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3459">
                <a:tc>
                  <a:txBody>
                    <a:bodyPr anchor="t" rtlCol="false"/>
                    <a:lstStyle/>
                    <a:p>
                      <a:pPr algn="ctr">
                        <a:lnSpc>
                          <a:spcPts val="1626"/>
                        </a:lnSpc>
                        <a:defRPr/>
                      </a:pPr>
                      <a:r>
                        <a:rPr lang="en-US" sz="1161">
                          <a:solidFill>
                            <a:srgbClr val="000000"/>
                          </a:solidFill>
                          <a:latin typeface="Rajdhani Bold"/>
                        </a:rPr>
                        <a:t>Sparkbay</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5%</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3459">
                <a:tc>
                  <a:txBody>
                    <a:bodyPr anchor="t" rtlCol="false"/>
                    <a:lstStyle/>
                    <a:p>
                      <a:pPr algn="ctr">
                        <a:lnSpc>
                          <a:spcPts val="1626"/>
                        </a:lnSpc>
                        <a:defRPr/>
                      </a:pPr>
                      <a:r>
                        <a:rPr lang="en-US" sz="1161">
                          <a:solidFill>
                            <a:srgbClr val="000000"/>
                          </a:solidFill>
                          <a:latin typeface="Rajdhani Bold"/>
                        </a:rPr>
                        <a:t>Achievers</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3%</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7167">
                <a:tc>
                  <a:txBody>
                    <a:bodyPr anchor="t" rtlCol="false"/>
                    <a:lstStyle/>
                    <a:p>
                      <a:pPr algn="ctr">
                        <a:lnSpc>
                          <a:spcPts val="1626"/>
                        </a:lnSpc>
                        <a:defRPr/>
                      </a:pPr>
                      <a:r>
                        <a:rPr lang="en-US" sz="1161">
                          <a:solidFill>
                            <a:srgbClr val="000000"/>
                          </a:solidFill>
                          <a:latin typeface="Rajdhani Bold"/>
                        </a:rPr>
                        <a:t>Other</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3%</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610393">
                <a:tc>
                  <a:txBody>
                    <a:bodyPr anchor="t" rtlCol="false"/>
                    <a:lstStyle/>
                    <a:p>
                      <a:pPr algn="ctr">
                        <a:lnSpc>
                          <a:spcPts val="1539"/>
                        </a:lnSpc>
                        <a:defRPr/>
                      </a:pPr>
                      <a:r>
                        <a:rPr lang="en-US" sz="1099">
                          <a:solidFill>
                            <a:srgbClr val="000000"/>
                          </a:solidFill>
                          <a:latin typeface="Rajdhani Bold"/>
                        </a:rPr>
                        <a:t>No applications or software to measure engagement</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1626"/>
                        </a:lnSpc>
                        <a:defRPr/>
                      </a:pPr>
                      <a:r>
                        <a:rPr lang="en-US" sz="1161">
                          <a:solidFill>
                            <a:srgbClr val="000000"/>
                          </a:solidFill>
                          <a:latin typeface="Rajdhani Bold"/>
                        </a:rPr>
                        <a:t>15%</a:t>
                      </a:r>
                      <a:endParaRPr lang="en-US" sz="1100"/>
                    </a:p>
                  </a:txBody>
                  <a:tcPr marL="136757" marR="136757" marT="136757" marB="136757"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pic>
        <p:nvPicPr>
          <p:cNvPr name="Picture 8" id="8"/>
          <p:cNvPicPr>
            <a:picLocks noChangeAspect="true"/>
          </p:cNvPicPr>
          <p:nvPr/>
        </p:nvPicPr>
        <p:blipFill>
          <a:blip r:embed="rId5"/>
          <a:stretch>
            <a:fillRect/>
          </a:stretch>
        </p:blipFill>
        <p:spPr>
          <a:xfrm rot="0">
            <a:off x="777790" y="12933975"/>
            <a:ext cx="12028054" cy="2363470"/>
          </a:xfrm>
          <a:prstGeom prst="rect">
            <a:avLst/>
          </a:prstGeom>
        </p:spPr>
      </p:pic>
      <p:pic>
        <p:nvPicPr>
          <p:cNvPr name="Picture 9" id="9"/>
          <p:cNvPicPr>
            <a:picLocks noChangeAspect="true"/>
          </p:cNvPicPr>
          <p:nvPr/>
        </p:nvPicPr>
        <p:blipFill>
          <a:blip r:embed="rId6"/>
          <a:stretch>
            <a:fillRect/>
          </a:stretch>
        </p:blipFill>
        <p:spPr>
          <a:xfrm rot="0">
            <a:off x="788617" y="13411541"/>
            <a:ext cx="12028054" cy="2363470"/>
          </a:xfrm>
          <a:prstGeom prst="rect">
            <a:avLst/>
          </a:prstGeom>
        </p:spPr>
      </p:pic>
      <p:pic>
        <p:nvPicPr>
          <p:cNvPr name="Picture 10" id="10"/>
          <p:cNvPicPr>
            <a:picLocks noChangeAspect="true"/>
          </p:cNvPicPr>
          <p:nvPr/>
        </p:nvPicPr>
        <p:blipFill>
          <a:blip r:embed="rId7"/>
          <a:stretch>
            <a:fillRect/>
          </a:stretch>
        </p:blipFill>
        <p:spPr>
          <a:xfrm rot="0">
            <a:off x="788617" y="13924986"/>
            <a:ext cx="12028054" cy="2363470"/>
          </a:xfrm>
          <a:prstGeom prst="rect">
            <a:avLst/>
          </a:prstGeom>
        </p:spPr>
      </p:pic>
      <p:pic>
        <p:nvPicPr>
          <p:cNvPr name="Picture 11" id="11"/>
          <p:cNvPicPr>
            <a:picLocks noChangeAspect="true"/>
          </p:cNvPicPr>
          <p:nvPr/>
        </p:nvPicPr>
        <p:blipFill>
          <a:blip r:embed="rId8"/>
          <a:stretch>
            <a:fillRect/>
          </a:stretch>
        </p:blipFill>
        <p:spPr>
          <a:xfrm rot="0">
            <a:off x="788617" y="14444940"/>
            <a:ext cx="12028054" cy="2363470"/>
          </a:xfrm>
          <a:prstGeom prst="rect">
            <a:avLst/>
          </a:prstGeom>
        </p:spPr>
      </p:pic>
      <p:pic>
        <p:nvPicPr>
          <p:cNvPr name="Picture 12" id="12"/>
          <p:cNvPicPr>
            <a:picLocks noChangeAspect="true"/>
          </p:cNvPicPr>
          <p:nvPr/>
        </p:nvPicPr>
        <p:blipFill>
          <a:blip r:embed="rId9"/>
          <a:stretch>
            <a:fillRect/>
          </a:stretch>
        </p:blipFill>
        <p:spPr>
          <a:xfrm rot="0">
            <a:off x="788617" y="14974163"/>
            <a:ext cx="12028054" cy="2363470"/>
          </a:xfrm>
          <a:prstGeom prst="rect">
            <a:avLst/>
          </a:prstGeom>
        </p:spPr>
      </p:pic>
      <p:pic>
        <p:nvPicPr>
          <p:cNvPr name="Picture 13" id="13"/>
          <p:cNvPicPr>
            <a:picLocks noChangeAspect="true"/>
          </p:cNvPicPr>
          <p:nvPr/>
        </p:nvPicPr>
        <p:blipFill>
          <a:blip r:embed="rId10"/>
          <a:stretch>
            <a:fillRect/>
          </a:stretch>
        </p:blipFill>
        <p:spPr>
          <a:xfrm rot="0">
            <a:off x="788617" y="15442827"/>
            <a:ext cx="12028054" cy="2363470"/>
          </a:xfrm>
          <a:prstGeom prst="rect">
            <a:avLst/>
          </a:prstGeom>
        </p:spPr>
      </p:pic>
      <p:pic>
        <p:nvPicPr>
          <p:cNvPr name="Picture 14" id="14"/>
          <p:cNvPicPr>
            <a:picLocks noChangeAspect="true"/>
          </p:cNvPicPr>
          <p:nvPr/>
        </p:nvPicPr>
        <p:blipFill>
          <a:blip r:embed="rId11"/>
          <a:stretch>
            <a:fillRect/>
          </a:stretch>
        </p:blipFill>
        <p:spPr>
          <a:xfrm rot="0">
            <a:off x="777790" y="15911015"/>
            <a:ext cx="12028054" cy="2363470"/>
          </a:xfrm>
          <a:prstGeom prst="rect">
            <a:avLst/>
          </a:prstGeom>
        </p:spPr>
      </p:pic>
      <p:pic>
        <p:nvPicPr>
          <p:cNvPr name="Picture 15" id="15"/>
          <p:cNvPicPr>
            <a:picLocks noChangeAspect="true"/>
          </p:cNvPicPr>
          <p:nvPr/>
        </p:nvPicPr>
        <p:blipFill>
          <a:blip r:embed="rId12"/>
          <a:stretch>
            <a:fillRect/>
          </a:stretch>
        </p:blipFill>
        <p:spPr>
          <a:xfrm rot="0">
            <a:off x="788617" y="16424783"/>
            <a:ext cx="12028054" cy="2363470"/>
          </a:xfrm>
          <a:prstGeom prst="rect">
            <a:avLst/>
          </a:prstGeom>
        </p:spPr>
      </p:pic>
      <p:pic>
        <p:nvPicPr>
          <p:cNvPr name="Picture 16" id="16"/>
          <p:cNvPicPr>
            <a:picLocks noChangeAspect="true"/>
          </p:cNvPicPr>
          <p:nvPr/>
        </p:nvPicPr>
        <p:blipFill>
          <a:blip r:embed="rId13"/>
          <a:stretch>
            <a:fillRect/>
          </a:stretch>
        </p:blipFill>
        <p:spPr>
          <a:xfrm rot="0">
            <a:off x="788617" y="16929434"/>
            <a:ext cx="12028054" cy="2363470"/>
          </a:xfrm>
          <a:prstGeom prst="rect">
            <a:avLst/>
          </a:prstGeom>
        </p:spPr>
      </p:pic>
      <p:pic>
        <p:nvPicPr>
          <p:cNvPr name="Picture 17" id="17"/>
          <p:cNvPicPr>
            <a:picLocks noChangeAspect="true"/>
          </p:cNvPicPr>
          <p:nvPr/>
        </p:nvPicPr>
        <p:blipFill>
          <a:blip r:embed="rId14"/>
          <a:stretch>
            <a:fillRect/>
          </a:stretch>
        </p:blipFill>
        <p:spPr>
          <a:xfrm rot="0">
            <a:off x="803371" y="17421492"/>
            <a:ext cx="11851010" cy="2692757"/>
          </a:xfrm>
          <a:prstGeom prst="rect">
            <a:avLst/>
          </a:prstGeom>
        </p:spPr>
      </p:pic>
      <p:grpSp>
        <p:nvGrpSpPr>
          <p:cNvPr name="Group 18" id="18"/>
          <p:cNvGrpSpPr/>
          <p:nvPr/>
        </p:nvGrpSpPr>
        <p:grpSpPr>
          <a:xfrm rot="0">
            <a:off x="1950598" y="8106688"/>
            <a:ext cx="2194872" cy="2194872"/>
            <a:chOff x="0" y="0"/>
            <a:chExt cx="2926496" cy="2926496"/>
          </a:xfrm>
        </p:grpSpPr>
        <p:grpSp>
          <p:nvGrpSpPr>
            <p:cNvPr name="Group 19" id="19"/>
            <p:cNvGrpSpPr/>
            <p:nvPr/>
          </p:nvGrpSpPr>
          <p:grpSpPr>
            <a:xfrm rot="0">
              <a:off x="0" y="0"/>
              <a:ext cx="2926496" cy="292649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10"/>
              </a:solidFill>
            </p:spPr>
          </p:sp>
          <p:sp>
            <p:nvSpPr>
              <p:cNvPr name="TextBox 21" id="21"/>
              <p:cNvSpPr txBox="true"/>
              <p:nvPr/>
            </p:nvSpPr>
            <p:spPr>
              <a:xfrm>
                <a:off x="76200" y="0"/>
                <a:ext cx="660400" cy="736600"/>
              </a:xfrm>
              <a:prstGeom prst="rect">
                <a:avLst/>
              </a:prstGeom>
            </p:spPr>
            <p:txBody>
              <a:bodyPr anchor="ctr" rtlCol="false" tIns="50800" lIns="50800" bIns="50800" rIns="50800"/>
              <a:lstStyle/>
              <a:p>
                <a:pPr algn="ctr">
                  <a:lnSpc>
                    <a:spcPts val="2520"/>
                  </a:lnSpc>
                </a:pPr>
              </a:p>
            </p:txBody>
          </p:sp>
        </p:grpSp>
        <p:sp>
          <p:nvSpPr>
            <p:cNvPr name="TextBox 22" id="22"/>
            <p:cNvSpPr txBox="true"/>
            <p:nvPr/>
          </p:nvSpPr>
          <p:spPr>
            <a:xfrm rot="0">
              <a:off x="292489" y="1425148"/>
              <a:ext cx="2341519" cy="675355"/>
            </a:xfrm>
            <a:prstGeom prst="rect">
              <a:avLst/>
            </a:prstGeom>
          </p:spPr>
          <p:txBody>
            <a:bodyPr anchor="t" rtlCol="false" tIns="0" lIns="0" bIns="0" rIns="0">
              <a:spAutoFit/>
            </a:bodyPr>
            <a:lstStyle/>
            <a:p>
              <a:pPr algn="ctr">
                <a:lnSpc>
                  <a:spcPts val="2100"/>
                </a:lnSpc>
              </a:pPr>
              <a:r>
                <a:rPr lang="en-US" sz="1500">
                  <a:solidFill>
                    <a:srgbClr val="F6F6F6"/>
                  </a:solidFill>
                  <a:latin typeface="Rajdhani Bold"/>
                </a:rPr>
                <a:t>Yes</a:t>
              </a:r>
            </a:p>
            <a:p>
              <a:pPr algn="ctr">
                <a:lnSpc>
                  <a:spcPts val="2100"/>
                </a:lnSpc>
              </a:pPr>
              <a:r>
                <a:rPr lang="en-US" sz="1500">
                  <a:solidFill>
                    <a:srgbClr val="F6F6F6"/>
                  </a:solidFill>
                  <a:latin typeface="Rajdhani Bold"/>
                </a:rPr>
                <a:t>annual survey</a:t>
              </a:r>
            </a:p>
          </p:txBody>
        </p:sp>
        <p:sp>
          <p:nvSpPr>
            <p:cNvPr name="TextBox 23" id="23"/>
            <p:cNvSpPr txBox="true"/>
            <p:nvPr/>
          </p:nvSpPr>
          <p:spPr>
            <a:xfrm rot="0">
              <a:off x="764790" y="744736"/>
              <a:ext cx="1514201" cy="416508"/>
            </a:xfrm>
            <a:prstGeom prst="rect">
              <a:avLst/>
            </a:prstGeom>
          </p:spPr>
          <p:txBody>
            <a:bodyPr anchor="t" rtlCol="false" tIns="0" lIns="0" bIns="0" rIns="0">
              <a:spAutoFit/>
            </a:bodyPr>
            <a:lstStyle/>
            <a:p>
              <a:pPr algn="ctr">
                <a:lnSpc>
                  <a:spcPts val="2642"/>
                </a:lnSpc>
              </a:pPr>
              <a:r>
                <a:rPr lang="en-US" sz="1887">
                  <a:solidFill>
                    <a:srgbClr val="F6F6F6"/>
                  </a:solidFill>
                  <a:latin typeface="Rajdhani Bold"/>
                </a:rPr>
                <a:t>33%</a:t>
              </a:r>
            </a:p>
          </p:txBody>
        </p:sp>
      </p:grpSp>
      <p:grpSp>
        <p:nvGrpSpPr>
          <p:cNvPr name="Group 24" id="24"/>
          <p:cNvGrpSpPr/>
          <p:nvPr/>
        </p:nvGrpSpPr>
        <p:grpSpPr>
          <a:xfrm rot="0">
            <a:off x="3070397" y="10152671"/>
            <a:ext cx="1882330" cy="1882330"/>
            <a:chOff x="0" y="0"/>
            <a:chExt cx="2509773" cy="2509773"/>
          </a:xfrm>
        </p:grpSpPr>
        <p:grpSp>
          <p:nvGrpSpPr>
            <p:cNvPr name="Group 25" id="25"/>
            <p:cNvGrpSpPr/>
            <p:nvPr/>
          </p:nvGrpSpPr>
          <p:grpSpPr>
            <a:xfrm rot="0">
              <a:off x="0" y="0"/>
              <a:ext cx="2509773" cy="2509773"/>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C22D"/>
              </a:solidFill>
            </p:spPr>
          </p:sp>
          <p:sp>
            <p:nvSpPr>
              <p:cNvPr name="TextBox 27" id="27"/>
              <p:cNvSpPr txBox="true"/>
              <p:nvPr/>
            </p:nvSpPr>
            <p:spPr>
              <a:xfrm>
                <a:off x="76200" y="0"/>
                <a:ext cx="660400" cy="736600"/>
              </a:xfrm>
              <a:prstGeom prst="rect">
                <a:avLst/>
              </a:prstGeom>
            </p:spPr>
            <p:txBody>
              <a:bodyPr anchor="ctr" rtlCol="false" tIns="50800" lIns="50800" bIns="50800" rIns="50800"/>
              <a:lstStyle/>
              <a:p>
                <a:pPr algn="ctr">
                  <a:lnSpc>
                    <a:spcPts val="2520"/>
                  </a:lnSpc>
                </a:pPr>
              </a:p>
            </p:txBody>
          </p:sp>
        </p:grpSp>
        <p:sp>
          <p:nvSpPr>
            <p:cNvPr name="TextBox 28" id="28"/>
            <p:cNvSpPr txBox="true"/>
            <p:nvPr/>
          </p:nvSpPr>
          <p:spPr>
            <a:xfrm rot="0">
              <a:off x="102112" y="1000548"/>
              <a:ext cx="2305548" cy="675355"/>
            </a:xfrm>
            <a:prstGeom prst="rect">
              <a:avLst/>
            </a:prstGeom>
          </p:spPr>
          <p:txBody>
            <a:bodyPr anchor="t" rtlCol="false" tIns="0" lIns="0" bIns="0" rIns="0">
              <a:spAutoFit/>
            </a:bodyPr>
            <a:lstStyle/>
            <a:p>
              <a:pPr algn="ctr">
                <a:lnSpc>
                  <a:spcPts val="2100"/>
                </a:lnSpc>
              </a:pPr>
              <a:r>
                <a:rPr lang="en-US" sz="1500">
                  <a:solidFill>
                    <a:srgbClr val="F6F6F6"/>
                  </a:solidFill>
                  <a:latin typeface="Rajdhani Bold"/>
                </a:rPr>
                <a:t>Yes</a:t>
              </a:r>
            </a:p>
            <a:p>
              <a:pPr algn="ctr">
                <a:lnSpc>
                  <a:spcPts val="2100"/>
                </a:lnSpc>
              </a:pPr>
              <a:r>
                <a:rPr lang="en-US" sz="1500">
                  <a:solidFill>
                    <a:srgbClr val="F6F6F6"/>
                  </a:solidFill>
                  <a:latin typeface="Rajdhani Bold"/>
                </a:rPr>
                <a:t>frequent surveys</a:t>
              </a:r>
            </a:p>
          </p:txBody>
        </p:sp>
        <p:sp>
          <p:nvSpPr>
            <p:cNvPr name="TextBox 29" id="29"/>
            <p:cNvSpPr txBox="true"/>
            <p:nvPr/>
          </p:nvSpPr>
          <p:spPr>
            <a:xfrm rot="0">
              <a:off x="526309" y="388434"/>
              <a:ext cx="1514201" cy="416508"/>
            </a:xfrm>
            <a:prstGeom prst="rect">
              <a:avLst/>
            </a:prstGeom>
          </p:spPr>
          <p:txBody>
            <a:bodyPr anchor="t" rtlCol="false" tIns="0" lIns="0" bIns="0" rIns="0">
              <a:spAutoFit/>
            </a:bodyPr>
            <a:lstStyle/>
            <a:p>
              <a:pPr algn="ctr">
                <a:lnSpc>
                  <a:spcPts val="2642"/>
                </a:lnSpc>
              </a:pPr>
              <a:r>
                <a:rPr lang="en-US" sz="1887">
                  <a:solidFill>
                    <a:srgbClr val="F6F6F6"/>
                  </a:solidFill>
                  <a:latin typeface="Rajdhani Bold"/>
                </a:rPr>
                <a:t>28%</a:t>
              </a:r>
            </a:p>
          </p:txBody>
        </p:sp>
      </p:grpSp>
      <p:grpSp>
        <p:nvGrpSpPr>
          <p:cNvPr name="Group 30" id="30"/>
          <p:cNvGrpSpPr/>
          <p:nvPr/>
        </p:nvGrpSpPr>
        <p:grpSpPr>
          <a:xfrm rot="0">
            <a:off x="4145470" y="8816641"/>
            <a:ext cx="1538305" cy="1336030"/>
            <a:chOff x="0" y="0"/>
            <a:chExt cx="2051073" cy="1781374"/>
          </a:xfrm>
        </p:grpSpPr>
        <p:grpSp>
          <p:nvGrpSpPr>
            <p:cNvPr name="Group 31" id="31"/>
            <p:cNvGrpSpPr/>
            <p:nvPr/>
          </p:nvGrpSpPr>
          <p:grpSpPr>
            <a:xfrm rot="0">
              <a:off x="134850" y="0"/>
              <a:ext cx="1781374" cy="178137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060"/>
              </a:solidFill>
            </p:spPr>
          </p:sp>
          <p:sp>
            <p:nvSpPr>
              <p:cNvPr name="TextBox 33" id="33"/>
              <p:cNvSpPr txBox="true"/>
              <p:nvPr/>
            </p:nvSpPr>
            <p:spPr>
              <a:xfrm>
                <a:off x="76200" y="0"/>
                <a:ext cx="660400" cy="736600"/>
              </a:xfrm>
              <a:prstGeom prst="rect">
                <a:avLst/>
              </a:prstGeom>
            </p:spPr>
            <p:txBody>
              <a:bodyPr anchor="ctr" rtlCol="false" tIns="50800" lIns="50800" bIns="50800" rIns="50800"/>
              <a:lstStyle/>
              <a:p>
                <a:pPr algn="ctr">
                  <a:lnSpc>
                    <a:spcPts val="2520"/>
                  </a:lnSpc>
                </a:pPr>
              </a:p>
            </p:txBody>
          </p:sp>
        </p:grpSp>
        <p:sp>
          <p:nvSpPr>
            <p:cNvPr name="TextBox 34" id="34"/>
            <p:cNvSpPr txBox="true"/>
            <p:nvPr/>
          </p:nvSpPr>
          <p:spPr>
            <a:xfrm rot="0">
              <a:off x="0" y="612290"/>
              <a:ext cx="2051073" cy="1019392"/>
            </a:xfrm>
            <a:prstGeom prst="rect">
              <a:avLst/>
            </a:prstGeom>
          </p:spPr>
          <p:txBody>
            <a:bodyPr anchor="t" rtlCol="false" tIns="0" lIns="0" bIns="0" rIns="0">
              <a:spAutoFit/>
            </a:bodyPr>
            <a:lstStyle/>
            <a:p>
              <a:pPr algn="ctr">
                <a:lnSpc>
                  <a:spcPts val="2100"/>
                </a:lnSpc>
              </a:pPr>
              <a:r>
                <a:rPr lang="en-US" sz="1500">
                  <a:solidFill>
                    <a:srgbClr val="F6F6F6"/>
                  </a:solidFill>
                  <a:latin typeface="Rajdhani Bold"/>
                </a:rPr>
                <a:t>Yes, </a:t>
              </a:r>
            </a:p>
            <a:p>
              <a:pPr algn="ctr">
                <a:lnSpc>
                  <a:spcPts val="2100"/>
                </a:lnSpc>
              </a:pPr>
              <a:r>
                <a:rPr lang="en-US" sz="1500">
                  <a:solidFill>
                    <a:srgbClr val="F6F6F6"/>
                  </a:solidFill>
                  <a:latin typeface="Rajdhani Bold"/>
                </a:rPr>
                <a:t>one-time</a:t>
              </a:r>
            </a:p>
            <a:p>
              <a:pPr algn="ctr">
                <a:lnSpc>
                  <a:spcPts val="2100"/>
                </a:lnSpc>
              </a:pPr>
              <a:r>
                <a:rPr lang="en-US" sz="1500">
                  <a:solidFill>
                    <a:srgbClr val="F6F6F6"/>
                  </a:solidFill>
                  <a:latin typeface="Rajdhani Bold"/>
                </a:rPr>
                <a:t>survey</a:t>
              </a:r>
            </a:p>
          </p:txBody>
        </p:sp>
        <p:sp>
          <p:nvSpPr>
            <p:cNvPr name="TextBox 35" id="35"/>
            <p:cNvSpPr txBox="true"/>
            <p:nvPr/>
          </p:nvSpPr>
          <p:spPr>
            <a:xfrm rot="0">
              <a:off x="268436" y="184734"/>
              <a:ext cx="1514201" cy="416508"/>
            </a:xfrm>
            <a:prstGeom prst="rect">
              <a:avLst/>
            </a:prstGeom>
          </p:spPr>
          <p:txBody>
            <a:bodyPr anchor="t" rtlCol="false" tIns="0" lIns="0" bIns="0" rIns="0">
              <a:spAutoFit/>
            </a:bodyPr>
            <a:lstStyle/>
            <a:p>
              <a:pPr algn="ctr">
                <a:lnSpc>
                  <a:spcPts val="2642"/>
                </a:lnSpc>
              </a:pPr>
              <a:r>
                <a:rPr lang="en-US" sz="1887">
                  <a:solidFill>
                    <a:srgbClr val="F6F6F6"/>
                  </a:solidFill>
                  <a:latin typeface="Rajdhani Bold"/>
                </a:rPr>
                <a:t>15%</a:t>
              </a:r>
            </a:p>
          </p:txBody>
        </p:sp>
      </p:grpSp>
      <p:grpSp>
        <p:nvGrpSpPr>
          <p:cNvPr name="Group 36" id="36"/>
          <p:cNvGrpSpPr/>
          <p:nvPr/>
        </p:nvGrpSpPr>
        <p:grpSpPr>
          <a:xfrm rot="0">
            <a:off x="5023393" y="10152671"/>
            <a:ext cx="1336030" cy="1336030"/>
            <a:chOff x="0" y="0"/>
            <a:chExt cx="1781374" cy="1781374"/>
          </a:xfrm>
        </p:grpSpPr>
        <p:grpSp>
          <p:nvGrpSpPr>
            <p:cNvPr name="Group 37" id="37"/>
            <p:cNvGrpSpPr/>
            <p:nvPr/>
          </p:nvGrpSpPr>
          <p:grpSpPr>
            <a:xfrm rot="0">
              <a:off x="0" y="0"/>
              <a:ext cx="1781374" cy="178137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2B80"/>
              </a:solidFill>
            </p:spPr>
          </p:sp>
          <p:sp>
            <p:nvSpPr>
              <p:cNvPr name="TextBox 39" id="39"/>
              <p:cNvSpPr txBox="true"/>
              <p:nvPr/>
            </p:nvSpPr>
            <p:spPr>
              <a:xfrm>
                <a:off x="76200" y="0"/>
                <a:ext cx="660400" cy="736600"/>
              </a:xfrm>
              <a:prstGeom prst="rect">
                <a:avLst/>
              </a:prstGeom>
            </p:spPr>
            <p:txBody>
              <a:bodyPr anchor="ctr" rtlCol="false" tIns="50800" lIns="50800" bIns="50800" rIns="50800"/>
              <a:lstStyle/>
              <a:p>
                <a:pPr algn="ctr">
                  <a:lnSpc>
                    <a:spcPts val="2520"/>
                  </a:lnSpc>
                </a:pPr>
              </a:p>
            </p:txBody>
          </p:sp>
        </p:grpSp>
        <p:sp>
          <p:nvSpPr>
            <p:cNvPr name="TextBox 40" id="40"/>
            <p:cNvSpPr txBox="true"/>
            <p:nvPr/>
          </p:nvSpPr>
          <p:spPr>
            <a:xfrm rot="0">
              <a:off x="133586" y="852587"/>
              <a:ext cx="1514201" cy="331318"/>
            </a:xfrm>
            <a:prstGeom prst="rect">
              <a:avLst/>
            </a:prstGeom>
          </p:spPr>
          <p:txBody>
            <a:bodyPr anchor="t" rtlCol="false" tIns="0" lIns="0" bIns="0" rIns="0">
              <a:spAutoFit/>
            </a:bodyPr>
            <a:lstStyle/>
            <a:p>
              <a:pPr algn="ctr">
                <a:lnSpc>
                  <a:spcPts val="2100"/>
                </a:lnSpc>
              </a:pPr>
              <a:r>
                <a:rPr lang="en-US" sz="1500">
                  <a:solidFill>
                    <a:srgbClr val="F6F6F6"/>
                  </a:solidFill>
                  <a:latin typeface="Rajdhani Bold"/>
                </a:rPr>
                <a:t>To come</a:t>
              </a:r>
            </a:p>
          </p:txBody>
        </p:sp>
        <p:sp>
          <p:nvSpPr>
            <p:cNvPr name="TextBox 41" id="41"/>
            <p:cNvSpPr txBox="true"/>
            <p:nvPr/>
          </p:nvSpPr>
          <p:spPr>
            <a:xfrm rot="0">
              <a:off x="133586" y="284975"/>
              <a:ext cx="1514201" cy="416508"/>
            </a:xfrm>
            <a:prstGeom prst="rect">
              <a:avLst/>
            </a:prstGeom>
          </p:spPr>
          <p:txBody>
            <a:bodyPr anchor="t" rtlCol="false" tIns="0" lIns="0" bIns="0" rIns="0">
              <a:spAutoFit/>
            </a:bodyPr>
            <a:lstStyle/>
            <a:p>
              <a:pPr algn="ctr">
                <a:lnSpc>
                  <a:spcPts val="2642"/>
                </a:lnSpc>
              </a:pPr>
              <a:r>
                <a:rPr lang="en-US" sz="1887">
                  <a:solidFill>
                    <a:srgbClr val="F6F6F6"/>
                  </a:solidFill>
                  <a:latin typeface="Rajdhani Bold"/>
                </a:rPr>
                <a:t>15%</a:t>
              </a:r>
            </a:p>
          </p:txBody>
        </p:sp>
      </p:grpSp>
      <p:grpSp>
        <p:nvGrpSpPr>
          <p:cNvPr name="Group 42" id="42"/>
          <p:cNvGrpSpPr/>
          <p:nvPr/>
        </p:nvGrpSpPr>
        <p:grpSpPr>
          <a:xfrm rot="0">
            <a:off x="4685612" y="11614538"/>
            <a:ext cx="1135651" cy="795124"/>
            <a:chOff x="0" y="0"/>
            <a:chExt cx="1514201" cy="1060165"/>
          </a:xfrm>
        </p:grpSpPr>
        <p:grpSp>
          <p:nvGrpSpPr>
            <p:cNvPr name="Group 43" id="43"/>
            <p:cNvGrpSpPr/>
            <p:nvPr/>
          </p:nvGrpSpPr>
          <p:grpSpPr>
            <a:xfrm rot="0">
              <a:off x="227018" y="0"/>
              <a:ext cx="1060165" cy="1060165"/>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0F3F"/>
              </a:solidFill>
            </p:spPr>
          </p:sp>
          <p:sp>
            <p:nvSpPr>
              <p:cNvPr name="TextBox 45" id="45"/>
              <p:cNvSpPr txBox="true"/>
              <p:nvPr/>
            </p:nvSpPr>
            <p:spPr>
              <a:xfrm>
                <a:off x="76200" y="0"/>
                <a:ext cx="660400" cy="736600"/>
              </a:xfrm>
              <a:prstGeom prst="rect">
                <a:avLst/>
              </a:prstGeom>
            </p:spPr>
            <p:txBody>
              <a:bodyPr anchor="ctr" rtlCol="false" tIns="50800" lIns="50800" bIns="50800" rIns="50800"/>
              <a:lstStyle/>
              <a:p>
                <a:pPr algn="ctr">
                  <a:lnSpc>
                    <a:spcPts val="2520"/>
                  </a:lnSpc>
                </a:pPr>
              </a:p>
            </p:txBody>
          </p:sp>
        </p:grpSp>
        <p:sp>
          <p:nvSpPr>
            <p:cNvPr name="TextBox 46" id="46"/>
            <p:cNvSpPr txBox="true"/>
            <p:nvPr/>
          </p:nvSpPr>
          <p:spPr>
            <a:xfrm rot="0">
              <a:off x="0" y="458533"/>
              <a:ext cx="1514201" cy="331318"/>
            </a:xfrm>
            <a:prstGeom prst="rect">
              <a:avLst/>
            </a:prstGeom>
          </p:spPr>
          <p:txBody>
            <a:bodyPr anchor="t" rtlCol="false" tIns="0" lIns="0" bIns="0" rIns="0">
              <a:spAutoFit/>
            </a:bodyPr>
            <a:lstStyle/>
            <a:p>
              <a:pPr algn="ctr">
                <a:lnSpc>
                  <a:spcPts val="2100"/>
                </a:lnSpc>
              </a:pPr>
              <a:r>
                <a:rPr lang="en-US" sz="1500">
                  <a:solidFill>
                    <a:srgbClr val="F6F6F6"/>
                  </a:solidFill>
                  <a:latin typeface="Rajdhani Bold"/>
                </a:rPr>
                <a:t>No</a:t>
              </a:r>
            </a:p>
          </p:txBody>
        </p:sp>
        <p:sp>
          <p:nvSpPr>
            <p:cNvPr name="TextBox 47" id="47"/>
            <p:cNvSpPr txBox="true"/>
            <p:nvPr/>
          </p:nvSpPr>
          <p:spPr>
            <a:xfrm rot="0">
              <a:off x="0" y="137202"/>
              <a:ext cx="1514201" cy="416508"/>
            </a:xfrm>
            <a:prstGeom prst="rect">
              <a:avLst/>
            </a:prstGeom>
          </p:spPr>
          <p:txBody>
            <a:bodyPr anchor="t" rtlCol="false" tIns="0" lIns="0" bIns="0" rIns="0">
              <a:spAutoFit/>
            </a:bodyPr>
            <a:lstStyle/>
            <a:p>
              <a:pPr algn="ctr">
                <a:lnSpc>
                  <a:spcPts val="2642"/>
                </a:lnSpc>
              </a:pPr>
              <a:r>
                <a:rPr lang="en-US" sz="1887">
                  <a:solidFill>
                    <a:srgbClr val="F6F6F6"/>
                  </a:solidFill>
                  <a:latin typeface="Rajdhani Bold"/>
                </a:rPr>
                <a:t>8%</a:t>
              </a:r>
            </a:p>
          </p:txBody>
        </p:sp>
      </p:grpSp>
      <p:sp>
        <p:nvSpPr>
          <p:cNvPr name="TextBox 48" id="48"/>
          <p:cNvSpPr txBox="true"/>
          <p:nvPr/>
        </p:nvSpPr>
        <p:spPr>
          <a:xfrm rot="0">
            <a:off x="1780128" y="7458988"/>
            <a:ext cx="4107614" cy="571500"/>
          </a:xfrm>
          <a:prstGeom prst="rect">
            <a:avLst/>
          </a:prstGeom>
        </p:spPr>
        <p:txBody>
          <a:bodyPr anchor="t" rtlCol="false" tIns="0" lIns="0" bIns="0" rIns="0">
            <a:spAutoFit/>
          </a:bodyPr>
          <a:lstStyle/>
          <a:p>
            <a:pPr algn="ctr" marL="0" indent="0" lvl="0">
              <a:lnSpc>
                <a:spcPts val="2160"/>
              </a:lnSpc>
              <a:spcBef>
                <a:spcPct val="0"/>
              </a:spcBef>
            </a:pPr>
            <a:r>
              <a:rPr lang="en-US" sz="1800">
                <a:solidFill>
                  <a:srgbClr val="000000"/>
                </a:solidFill>
                <a:latin typeface="Arial Bold"/>
              </a:rPr>
              <a:t>Do you use an employee satisfaction survey tool?</a:t>
            </a:r>
          </a:p>
        </p:txBody>
      </p:sp>
      <p:sp>
        <p:nvSpPr>
          <p:cNvPr name="Freeform 49" id="49"/>
          <p:cNvSpPr/>
          <p:nvPr/>
        </p:nvSpPr>
        <p:spPr>
          <a:xfrm flipH="false" flipV="false" rot="0">
            <a:off x="881419" y="6285525"/>
            <a:ext cx="6583987" cy="6583987"/>
          </a:xfrm>
          <a:custGeom>
            <a:avLst/>
            <a:gdLst/>
            <a:ahLst/>
            <a:cxnLst/>
            <a:rect r="r" b="b" t="t" l="l"/>
            <a:pathLst>
              <a:path h="6583987" w="6583987">
                <a:moveTo>
                  <a:pt x="0" y="0"/>
                </a:moveTo>
                <a:lnTo>
                  <a:pt x="6583987" y="0"/>
                </a:lnTo>
                <a:lnTo>
                  <a:pt x="6583987" y="6583988"/>
                </a:lnTo>
                <a:lnTo>
                  <a:pt x="0" y="658398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50" id="50"/>
          <p:cNvSpPr/>
          <p:nvPr/>
        </p:nvSpPr>
        <p:spPr>
          <a:xfrm flipH="false" flipV="false" rot="0">
            <a:off x="1325517" y="1867949"/>
            <a:ext cx="5466300" cy="3875897"/>
          </a:xfrm>
          <a:custGeom>
            <a:avLst/>
            <a:gdLst/>
            <a:ahLst/>
            <a:cxnLst/>
            <a:rect r="r" b="b" t="t" l="l"/>
            <a:pathLst>
              <a:path h="3875897" w="5466300">
                <a:moveTo>
                  <a:pt x="0" y="0"/>
                </a:moveTo>
                <a:lnTo>
                  <a:pt x="5466300" y="0"/>
                </a:lnTo>
                <a:lnTo>
                  <a:pt x="5466300" y="3875897"/>
                </a:lnTo>
                <a:lnTo>
                  <a:pt x="0" y="3875897"/>
                </a:lnTo>
                <a:lnTo>
                  <a:pt x="0" y="0"/>
                </a:lnTo>
                <a:close/>
              </a:path>
            </a:pathLst>
          </a:custGeom>
          <a:blipFill>
            <a:blip r:embed="rId17"/>
            <a:stretch>
              <a:fillRect l="0" t="0" r="0" b="0"/>
            </a:stretch>
          </a:blipFill>
        </p:spPr>
      </p:sp>
      <p:sp>
        <p:nvSpPr>
          <p:cNvPr name="TextBox 51" id="51"/>
          <p:cNvSpPr txBox="true"/>
          <p:nvPr/>
        </p:nvSpPr>
        <p:spPr>
          <a:xfrm rot="0">
            <a:off x="220208" y="2028725"/>
            <a:ext cx="2245634" cy="1215390"/>
          </a:xfrm>
          <a:prstGeom prst="rect">
            <a:avLst/>
          </a:prstGeom>
        </p:spPr>
        <p:txBody>
          <a:bodyPr anchor="t" rtlCol="false" tIns="0" lIns="0" bIns="0" rIns="0">
            <a:spAutoFit/>
          </a:bodyPr>
          <a:lstStyle/>
          <a:p>
            <a:pPr algn="l">
              <a:lnSpc>
                <a:spcPts val="2340"/>
              </a:lnSpc>
              <a:spcBef>
                <a:spcPct val="0"/>
              </a:spcBef>
            </a:pPr>
            <a:r>
              <a:rPr lang="en-US" sz="1800" spc="-53">
                <a:solidFill>
                  <a:srgbClr val="000000"/>
                </a:solidFill>
                <a:latin typeface="Arial Bold"/>
              </a:rPr>
              <a:t>Are development activities offered / paid for by the employer?</a:t>
            </a:r>
          </a:p>
        </p:txBody>
      </p:sp>
      <p:sp>
        <p:nvSpPr>
          <p:cNvPr name="TextBox 52" id="52"/>
          <p:cNvSpPr txBox="true"/>
          <p:nvPr/>
        </p:nvSpPr>
        <p:spPr>
          <a:xfrm rot="0">
            <a:off x="8699349" y="4342030"/>
            <a:ext cx="4379090" cy="571500"/>
          </a:xfrm>
          <a:prstGeom prst="rect">
            <a:avLst/>
          </a:prstGeom>
        </p:spPr>
        <p:txBody>
          <a:bodyPr anchor="t" rtlCol="false" tIns="0" lIns="0" bIns="0" rIns="0">
            <a:spAutoFit/>
          </a:bodyPr>
          <a:lstStyle/>
          <a:p>
            <a:pPr algn="ctr" marL="0" indent="0" lvl="0">
              <a:lnSpc>
                <a:spcPts val="2160"/>
              </a:lnSpc>
              <a:spcBef>
                <a:spcPct val="0"/>
              </a:spcBef>
            </a:pPr>
            <a:r>
              <a:rPr lang="en-US" sz="1800">
                <a:solidFill>
                  <a:srgbClr val="000000"/>
                </a:solidFill>
                <a:latin typeface="Arial Bold"/>
              </a:rPr>
              <a:t>What applications or software are used to measure employee engagement? </a:t>
            </a:r>
          </a:p>
        </p:txBody>
      </p:sp>
      <p:sp>
        <p:nvSpPr>
          <p:cNvPr name="TextBox 53" id="53"/>
          <p:cNvSpPr txBox="true"/>
          <p:nvPr/>
        </p:nvSpPr>
        <p:spPr>
          <a:xfrm rot="0">
            <a:off x="2437709" y="13964552"/>
            <a:ext cx="7346698"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Turnover rate</a:t>
            </a:r>
          </a:p>
        </p:txBody>
      </p:sp>
      <p:sp>
        <p:nvSpPr>
          <p:cNvPr name="TextBox 54" id="54"/>
          <p:cNvSpPr txBox="true"/>
          <p:nvPr/>
        </p:nvSpPr>
        <p:spPr>
          <a:xfrm rot="0">
            <a:off x="2448536" y="14430357"/>
            <a:ext cx="7195402"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Employee satisfaction survey index</a:t>
            </a:r>
          </a:p>
        </p:txBody>
      </p:sp>
      <p:sp>
        <p:nvSpPr>
          <p:cNvPr name="TextBox 55" id="55"/>
          <p:cNvSpPr txBox="true"/>
          <p:nvPr/>
        </p:nvSpPr>
        <p:spPr>
          <a:xfrm rot="0">
            <a:off x="2448536" y="14941973"/>
            <a:ext cx="7630217"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Short-term absenteeism rate</a:t>
            </a:r>
          </a:p>
        </p:txBody>
      </p:sp>
      <p:sp>
        <p:nvSpPr>
          <p:cNvPr name="TextBox 56" id="56"/>
          <p:cNvSpPr txBox="true"/>
          <p:nvPr/>
        </p:nvSpPr>
        <p:spPr>
          <a:xfrm rot="0">
            <a:off x="2448536" y="15462080"/>
            <a:ext cx="6117446"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Customer satisfactino survey index</a:t>
            </a:r>
          </a:p>
        </p:txBody>
      </p:sp>
      <p:sp>
        <p:nvSpPr>
          <p:cNvPr name="TextBox 57" id="57"/>
          <p:cNvSpPr txBox="true"/>
          <p:nvPr/>
        </p:nvSpPr>
        <p:spPr>
          <a:xfrm rot="0">
            <a:off x="2448536" y="15977234"/>
            <a:ext cx="6117446"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Long-term absenteeism rate</a:t>
            </a:r>
          </a:p>
        </p:txBody>
      </p:sp>
      <p:sp>
        <p:nvSpPr>
          <p:cNvPr name="TextBox 58" id="58"/>
          <p:cNvSpPr txBox="true"/>
          <p:nvPr/>
        </p:nvSpPr>
        <p:spPr>
          <a:xfrm rot="0">
            <a:off x="2448536" y="16485234"/>
            <a:ext cx="8084994" cy="304750"/>
          </a:xfrm>
          <a:prstGeom prst="rect">
            <a:avLst/>
          </a:prstGeom>
        </p:spPr>
        <p:txBody>
          <a:bodyPr anchor="t" rtlCol="false" tIns="0" lIns="0" bIns="0" rIns="0">
            <a:spAutoFit/>
          </a:bodyPr>
          <a:lstStyle/>
          <a:p>
            <a:pPr algn="l">
              <a:lnSpc>
                <a:spcPts val="2408"/>
              </a:lnSpc>
            </a:pPr>
            <a:r>
              <a:rPr lang="en-US" sz="1720">
                <a:solidFill>
                  <a:srgbClr val="023759"/>
                </a:solidFill>
                <a:latin typeface="Rajdhani Bold"/>
              </a:rPr>
              <a:t>Agent evaluations of team leaders</a:t>
            </a:r>
          </a:p>
        </p:txBody>
      </p:sp>
      <p:sp>
        <p:nvSpPr>
          <p:cNvPr name="TextBox 59" id="59"/>
          <p:cNvSpPr txBox="true"/>
          <p:nvPr/>
        </p:nvSpPr>
        <p:spPr>
          <a:xfrm rot="0">
            <a:off x="2437709" y="16953422"/>
            <a:ext cx="8084994" cy="304750"/>
          </a:xfrm>
          <a:prstGeom prst="rect">
            <a:avLst/>
          </a:prstGeom>
        </p:spPr>
        <p:txBody>
          <a:bodyPr anchor="t" rtlCol="false" tIns="0" lIns="0" bIns="0" rIns="0">
            <a:spAutoFit/>
          </a:bodyPr>
          <a:lstStyle/>
          <a:p>
            <a:pPr algn="l">
              <a:lnSpc>
                <a:spcPts val="2408"/>
              </a:lnSpc>
            </a:pPr>
            <a:r>
              <a:rPr lang="en-US" sz="1720">
                <a:solidFill>
                  <a:srgbClr val="003060"/>
                </a:solidFill>
                <a:latin typeface="Rajdhani Bold"/>
              </a:rPr>
              <a:t>Training evaluation index</a:t>
            </a:r>
          </a:p>
        </p:txBody>
      </p:sp>
      <p:sp>
        <p:nvSpPr>
          <p:cNvPr name="TextBox 60" id="60"/>
          <p:cNvSpPr txBox="true"/>
          <p:nvPr/>
        </p:nvSpPr>
        <p:spPr>
          <a:xfrm rot="0">
            <a:off x="2437709" y="17443597"/>
            <a:ext cx="8084994" cy="304750"/>
          </a:xfrm>
          <a:prstGeom prst="rect">
            <a:avLst/>
          </a:prstGeom>
        </p:spPr>
        <p:txBody>
          <a:bodyPr anchor="t" rtlCol="false" tIns="0" lIns="0" bIns="0" rIns="0">
            <a:spAutoFit/>
          </a:bodyPr>
          <a:lstStyle/>
          <a:p>
            <a:pPr algn="l">
              <a:lnSpc>
                <a:spcPts val="2408"/>
              </a:lnSpc>
            </a:pPr>
            <a:r>
              <a:rPr lang="en-US" sz="1720">
                <a:solidFill>
                  <a:srgbClr val="003060"/>
                </a:solidFill>
                <a:latin typeface="Rajdhani Bold"/>
              </a:rPr>
              <a:t>Employee engagement rate</a:t>
            </a:r>
          </a:p>
        </p:txBody>
      </p:sp>
      <p:sp>
        <p:nvSpPr>
          <p:cNvPr name="TextBox 61" id="61"/>
          <p:cNvSpPr txBox="true"/>
          <p:nvPr/>
        </p:nvSpPr>
        <p:spPr>
          <a:xfrm rot="0">
            <a:off x="2437709" y="17920612"/>
            <a:ext cx="8084994" cy="304750"/>
          </a:xfrm>
          <a:prstGeom prst="rect">
            <a:avLst/>
          </a:prstGeom>
        </p:spPr>
        <p:txBody>
          <a:bodyPr anchor="t" rtlCol="false" tIns="0" lIns="0" bIns="0" rIns="0">
            <a:spAutoFit/>
          </a:bodyPr>
          <a:lstStyle/>
          <a:p>
            <a:pPr algn="l">
              <a:lnSpc>
                <a:spcPts val="2408"/>
              </a:lnSpc>
            </a:pPr>
            <a:r>
              <a:rPr lang="en-US" sz="1720">
                <a:solidFill>
                  <a:srgbClr val="003060"/>
                </a:solidFill>
                <a:latin typeface="Rajdhani Bold"/>
              </a:rPr>
              <a:t>Employee Net Promoter Score (ENPS)</a:t>
            </a:r>
          </a:p>
        </p:txBody>
      </p:sp>
      <p:sp>
        <p:nvSpPr>
          <p:cNvPr name="TextBox 62" id="62"/>
          <p:cNvSpPr txBox="true"/>
          <p:nvPr/>
        </p:nvSpPr>
        <p:spPr>
          <a:xfrm rot="0">
            <a:off x="2437709" y="18397916"/>
            <a:ext cx="8084994" cy="906413"/>
          </a:xfrm>
          <a:prstGeom prst="rect">
            <a:avLst/>
          </a:prstGeom>
        </p:spPr>
        <p:txBody>
          <a:bodyPr anchor="t" rtlCol="false" tIns="0" lIns="0" bIns="0" rIns="0">
            <a:spAutoFit/>
          </a:bodyPr>
          <a:lstStyle/>
          <a:p>
            <a:pPr algn="l" marL="371501" indent="-185751" lvl="1">
              <a:lnSpc>
                <a:spcPts val="2408"/>
              </a:lnSpc>
              <a:buFont typeface="Arial"/>
              <a:buChar char="•"/>
            </a:pPr>
            <a:r>
              <a:rPr lang="en-US" sz="1720">
                <a:solidFill>
                  <a:srgbClr val="003060"/>
                </a:solidFill>
                <a:latin typeface="Rajdhani Bold"/>
              </a:rPr>
              <a:t>Vacation bank utilization rate</a:t>
            </a:r>
          </a:p>
          <a:p>
            <a:pPr algn="l" marL="371501" indent="-185751" lvl="1">
              <a:lnSpc>
                <a:spcPts val="2408"/>
              </a:lnSpc>
              <a:buFont typeface="Arial"/>
              <a:buChar char="•"/>
            </a:pPr>
            <a:r>
              <a:rPr lang="en-US" sz="1720">
                <a:solidFill>
                  <a:srgbClr val="003060"/>
                </a:solidFill>
                <a:latin typeface="Rajdhani Bold"/>
              </a:rPr>
              <a:t>No indicators</a:t>
            </a:r>
          </a:p>
          <a:p>
            <a:pPr algn="l">
              <a:lnSpc>
                <a:spcPts val="2408"/>
              </a:lnSpc>
            </a:pPr>
          </a:p>
        </p:txBody>
      </p:sp>
      <p:sp>
        <p:nvSpPr>
          <p:cNvPr name="TextBox 63" id="63"/>
          <p:cNvSpPr txBox="true"/>
          <p:nvPr/>
        </p:nvSpPr>
        <p:spPr>
          <a:xfrm rot="0">
            <a:off x="2760569" y="13098113"/>
            <a:ext cx="6121386" cy="571500"/>
          </a:xfrm>
          <a:prstGeom prst="rect">
            <a:avLst/>
          </a:prstGeom>
        </p:spPr>
        <p:txBody>
          <a:bodyPr anchor="t" rtlCol="false" tIns="0" lIns="0" bIns="0" rIns="0">
            <a:spAutoFit/>
          </a:bodyPr>
          <a:lstStyle/>
          <a:p>
            <a:pPr algn="l" marL="0" indent="0" lvl="0">
              <a:lnSpc>
                <a:spcPts val="2160"/>
              </a:lnSpc>
              <a:spcBef>
                <a:spcPct val="0"/>
              </a:spcBef>
            </a:pPr>
            <a:r>
              <a:rPr lang="en-US" sz="1800">
                <a:solidFill>
                  <a:srgbClr val="000000"/>
                </a:solidFill>
                <a:latin typeface="Arial Bold"/>
              </a:rPr>
              <a:t>What indicators are used to measure CCC employee engagement and loyalty?</a:t>
            </a:r>
          </a:p>
        </p:txBody>
      </p:sp>
      <p:sp>
        <p:nvSpPr>
          <p:cNvPr name="TextBox 64" id="64"/>
          <p:cNvSpPr txBox="true"/>
          <p:nvPr/>
        </p:nvSpPr>
        <p:spPr>
          <a:xfrm rot="0">
            <a:off x="8278775" y="2325796"/>
            <a:ext cx="4604759" cy="918319"/>
          </a:xfrm>
          <a:prstGeom prst="rect">
            <a:avLst/>
          </a:prstGeom>
        </p:spPr>
        <p:txBody>
          <a:bodyPr anchor="t" rtlCol="false" tIns="0" lIns="0" bIns="0" rIns="0">
            <a:spAutoFit/>
          </a:bodyPr>
          <a:lstStyle/>
          <a:p>
            <a:pPr algn="ctr">
              <a:lnSpc>
                <a:spcPts val="2408"/>
              </a:lnSpc>
              <a:spcBef>
                <a:spcPct val="0"/>
              </a:spcBef>
            </a:pPr>
            <a:r>
              <a:rPr lang="en-US" sz="1720">
                <a:solidFill>
                  <a:srgbClr val="000000"/>
                </a:solidFill>
                <a:latin typeface="Rajdhani Bold"/>
              </a:rPr>
              <a:t>With this study, we want to understand the importance of training and development for contact center agents. How do we invest?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572004" y="5687164"/>
            <a:ext cx="8628984" cy="8628984"/>
          </a:xfrm>
          <a:custGeom>
            <a:avLst/>
            <a:gdLst/>
            <a:ahLst/>
            <a:cxnLst/>
            <a:rect r="r" b="b" t="t" l="l"/>
            <a:pathLst>
              <a:path h="8628984" w="8628984">
                <a:moveTo>
                  <a:pt x="0" y="0"/>
                </a:moveTo>
                <a:lnTo>
                  <a:pt x="8628985" y="0"/>
                </a:lnTo>
                <a:lnTo>
                  <a:pt x="8628985" y="8628984"/>
                </a:lnTo>
                <a:lnTo>
                  <a:pt x="0" y="8628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13825" y="293279"/>
            <a:ext cx="4516186" cy="1389229"/>
          </a:xfrm>
          <a:custGeom>
            <a:avLst/>
            <a:gdLst/>
            <a:ahLst/>
            <a:cxnLst/>
            <a:rect r="r" b="b" t="t" l="l"/>
            <a:pathLst>
              <a:path h="1389229" w="4516186">
                <a:moveTo>
                  <a:pt x="0" y="0"/>
                </a:moveTo>
                <a:lnTo>
                  <a:pt x="4516186" y="0"/>
                </a:lnTo>
                <a:lnTo>
                  <a:pt x="4516186" y="1389228"/>
                </a:lnTo>
                <a:lnTo>
                  <a:pt x="0" y="1389228"/>
                </a:lnTo>
                <a:lnTo>
                  <a:pt x="0" y="0"/>
                </a:lnTo>
                <a:close/>
              </a:path>
            </a:pathLst>
          </a:custGeom>
          <a:blipFill>
            <a:blip r:embed="rId4"/>
            <a:stretch>
              <a:fillRect l="0" t="0" r="0" b="0"/>
            </a:stretch>
          </a:blipFill>
        </p:spPr>
      </p:sp>
      <p:graphicFrame>
        <p:nvGraphicFramePr>
          <p:cNvPr name="Table 4" id="4"/>
          <p:cNvGraphicFramePr>
            <a:graphicFrameLocks noGrp="true"/>
          </p:cNvGraphicFramePr>
          <p:nvPr/>
        </p:nvGraphicFramePr>
        <p:xfrm>
          <a:off x="-46658" y="2122320"/>
          <a:ext cx="7015070" cy="5313975"/>
        </p:xfrm>
        <a:graphic>
          <a:graphicData uri="http://schemas.openxmlformats.org/drawingml/2006/table">
            <a:tbl>
              <a:tblPr/>
              <a:tblGrid>
                <a:gridCol w="3802213"/>
                <a:gridCol w="1758739"/>
                <a:gridCol w="1454119"/>
              </a:tblGrid>
              <a:tr h="805982">
                <a:tc>
                  <a:txBody>
                    <a:bodyPr anchor="t" rtlCol="false"/>
                    <a:lstStyle/>
                    <a:p>
                      <a:pPr algn="ctr" marL="0" indent="0" lvl="0">
                        <a:lnSpc>
                          <a:spcPts val="2800"/>
                        </a:lnSpc>
                        <a:spcBef>
                          <a:spcPct val="0"/>
                        </a:spcBef>
                        <a:defRPr/>
                      </a:pPr>
                      <a:r>
                        <a:rPr lang="en-US" sz="2000" strike="noStrike" u="none">
                          <a:solidFill>
                            <a:srgbClr val="F6F6F6"/>
                          </a:solidFill>
                          <a:latin typeface="Arial Bold"/>
                        </a:rPr>
                        <a:t>Category</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6051A3"/>
                    </a:solidFill>
                  </a:tcPr>
                </a:tc>
                <a:tc>
                  <a:txBody>
                    <a:bodyPr anchor="t" rtlCol="false"/>
                    <a:lstStyle/>
                    <a:p>
                      <a:pPr algn="ctr" marL="0" indent="0" lvl="0">
                        <a:lnSpc>
                          <a:spcPts val="2800"/>
                        </a:lnSpc>
                        <a:spcBef>
                          <a:spcPct val="0"/>
                        </a:spcBef>
                        <a:defRPr/>
                      </a:pPr>
                      <a:r>
                        <a:rPr lang="en-US" sz="2000">
                          <a:solidFill>
                            <a:srgbClr val="F6F6F6"/>
                          </a:solidFill>
                          <a:latin typeface="Arial Bold"/>
                        </a:rPr>
                        <a:t>Yes</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6051A3"/>
                    </a:solidFill>
                  </a:tcPr>
                </a:tc>
                <a:tc>
                  <a:txBody>
                    <a:bodyPr anchor="t" rtlCol="false"/>
                    <a:lstStyle/>
                    <a:p>
                      <a:pPr algn="ctr" marL="0" indent="0" lvl="0">
                        <a:lnSpc>
                          <a:spcPts val="2800"/>
                        </a:lnSpc>
                        <a:spcBef>
                          <a:spcPct val="0"/>
                        </a:spcBef>
                        <a:defRPr/>
                      </a:pPr>
                      <a:r>
                        <a:rPr lang="en-US" sz="2000">
                          <a:solidFill>
                            <a:srgbClr val="F6F6F6"/>
                          </a:solidFill>
                          <a:latin typeface="Arial Bold"/>
                        </a:rPr>
                        <a:t>No</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6051A3"/>
                    </a:solidFill>
                  </a:tcPr>
                </a:tc>
              </a:tr>
              <a:tr h="901932">
                <a:tc>
                  <a:txBody>
                    <a:bodyPr anchor="t" rtlCol="false"/>
                    <a:lstStyle/>
                    <a:p>
                      <a:pPr algn="ctr" marL="0" indent="0" lvl="0">
                        <a:lnSpc>
                          <a:spcPts val="1820"/>
                        </a:lnSpc>
                        <a:spcBef>
                          <a:spcPct val="0"/>
                        </a:spcBef>
                        <a:defRPr/>
                      </a:pPr>
                      <a:r>
                        <a:rPr lang="en-US" sz="1300">
                          <a:solidFill>
                            <a:srgbClr val="000000"/>
                          </a:solidFill>
                          <a:latin typeface="Arial Bold"/>
                        </a:rPr>
                        <a:t>Purchase of tools and platforms adapted to distance learning</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29%        </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69%</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r>
              <a:tr h="901932">
                <a:tc>
                  <a:txBody>
                    <a:bodyPr anchor="t" rtlCol="false"/>
                    <a:lstStyle/>
                    <a:p>
                      <a:pPr algn="ctr" marL="0" indent="0" lvl="0">
                        <a:lnSpc>
                          <a:spcPts val="1820"/>
                        </a:lnSpc>
                        <a:spcBef>
                          <a:spcPct val="0"/>
                        </a:spcBef>
                        <a:defRPr/>
                      </a:pPr>
                      <a:r>
                        <a:rPr lang="en-US" sz="1300">
                          <a:solidFill>
                            <a:srgbClr val="000000"/>
                          </a:solidFill>
                          <a:latin typeface="Arial Bold"/>
                        </a:rPr>
                        <a:t>External support for adapting training content</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31%        </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67%</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r>
              <a:tr h="901932">
                <a:tc>
                  <a:txBody>
                    <a:bodyPr anchor="t" rtlCol="false"/>
                    <a:lstStyle/>
                    <a:p>
                      <a:pPr algn="ctr" marL="0" indent="0" lvl="0">
                        <a:lnSpc>
                          <a:spcPts val="1820"/>
                        </a:lnSpc>
                        <a:spcBef>
                          <a:spcPct val="0"/>
                        </a:spcBef>
                        <a:defRPr/>
                      </a:pPr>
                      <a:r>
                        <a:rPr lang="en-US" sz="1300">
                          <a:solidFill>
                            <a:srgbClr val="000000"/>
                          </a:solidFill>
                          <a:latin typeface="Arial Bold"/>
                        </a:rPr>
                        <a:t>External support for visual adaptation of training courses</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10%        </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85%</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r>
              <a:tr h="901932">
                <a:tc>
                  <a:txBody>
                    <a:bodyPr anchor="t" rtlCol="false"/>
                    <a:lstStyle/>
                    <a:p>
                      <a:pPr algn="ctr" marL="0" indent="0" lvl="0">
                        <a:lnSpc>
                          <a:spcPts val="1820"/>
                        </a:lnSpc>
                        <a:spcBef>
                          <a:spcPct val="0"/>
                        </a:spcBef>
                        <a:defRPr/>
                      </a:pPr>
                      <a:r>
                        <a:rPr lang="en-US" sz="1300">
                          <a:solidFill>
                            <a:srgbClr val="000000"/>
                          </a:solidFill>
                          <a:latin typeface="Arial Bold"/>
                        </a:rPr>
                        <a:t>Training time for trainers to prepare them for distance delivery</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72%</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r>
              <a:tr h="900264">
                <a:tc>
                  <a:txBody>
                    <a:bodyPr anchor="t" rtlCol="false"/>
                    <a:lstStyle/>
                    <a:p>
                      <a:pPr algn="ctr" marL="0" indent="0" lvl="0">
                        <a:lnSpc>
                          <a:spcPts val="1820"/>
                        </a:lnSpc>
                        <a:spcBef>
                          <a:spcPct val="0"/>
                        </a:spcBef>
                        <a:defRPr/>
                      </a:pPr>
                      <a:r>
                        <a:rPr lang="en-US" sz="1300">
                          <a:solidFill>
                            <a:srgbClr val="000000"/>
                          </a:solidFill>
                          <a:latin typeface="Arial Bold"/>
                        </a:rPr>
                        <a:t>Expansion of training team</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54%        </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c>
                  <a:txBody>
                    <a:bodyPr anchor="t" rtlCol="false"/>
                    <a:lstStyle/>
                    <a:p>
                      <a:pPr algn="ctr" marL="0" indent="0" lvl="0">
                        <a:lnSpc>
                          <a:spcPts val="2520"/>
                        </a:lnSpc>
                        <a:spcBef>
                          <a:spcPct val="0"/>
                        </a:spcBef>
                        <a:defRPr/>
                      </a:pPr>
                      <a:r>
                        <a:rPr lang="en-US" sz="1800" strike="noStrike" u="none">
                          <a:solidFill>
                            <a:srgbClr val="000000"/>
                          </a:solidFill>
                          <a:latin typeface="Arial Bold"/>
                        </a:rPr>
                        <a:t>41%</a:t>
                      </a:r>
                      <a:endParaRPr lang="en-US" sz="1100"/>
                    </a:p>
                  </a:txBody>
                  <a:tcPr marL="193904" marR="193904" marT="193904" marB="193904" anchor="ctr">
                    <a:lnL cmpd="sng" algn="ctr" cap="flat" w="38781">
                      <a:solidFill>
                        <a:srgbClr val="FFFFFF"/>
                      </a:solidFill>
                      <a:prstDash val="solid"/>
                      <a:round/>
                      <a:headEnd type="none" w="med" len="med"/>
                      <a:tailEnd type="none" w="med" len="med"/>
                    </a:lnL>
                    <a:lnR cmpd="sng" algn="ctr" cap="flat" w="38781">
                      <a:solidFill>
                        <a:srgbClr val="FFFFFF"/>
                      </a:solidFill>
                      <a:prstDash val="solid"/>
                      <a:round/>
                      <a:headEnd type="none" w="med" len="med"/>
                      <a:tailEnd type="none" w="med" len="med"/>
                    </a:lnR>
                    <a:lnT cmpd="sng" algn="ctr" cap="flat" w="38781">
                      <a:solidFill>
                        <a:srgbClr val="FFFFFF"/>
                      </a:solidFill>
                      <a:prstDash val="solid"/>
                      <a:round/>
                      <a:headEnd type="none" w="med" len="med"/>
                      <a:tailEnd type="none" w="med" len="med"/>
                    </a:lnT>
                    <a:lnB cmpd="sng" algn="ctr" cap="flat" w="38781">
                      <a:solidFill>
                        <a:srgbClr val="FFFFFF"/>
                      </a:solidFill>
                      <a:prstDash val="solid"/>
                      <a:round/>
                      <a:headEnd type="none" w="med" len="med"/>
                      <a:tailEnd type="none" w="med" len="med"/>
                    </a:lnB>
                    <a:solidFill>
                      <a:srgbClr val="AEBDFF"/>
                    </a:solidFill>
                  </a:tcPr>
                </a:tc>
              </a:tr>
            </a:tbl>
          </a:graphicData>
        </a:graphic>
      </p:graphicFrame>
      <p:grpSp>
        <p:nvGrpSpPr>
          <p:cNvPr name="Group 5" id="5"/>
          <p:cNvGrpSpPr/>
          <p:nvPr/>
        </p:nvGrpSpPr>
        <p:grpSpPr>
          <a:xfrm rot="0">
            <a:off x="7198073" y="3166274"/>
            <a:ext cx="7542165" cy="2410455"/>
            <a:chOff x="0" y="0"/>
            <a:chExt cx="1102445" cy="352338"/>
          </a:xfrm>
        </p:grpSpPr>
        <p:sp>
          <p:nvSpPr>
            <p:cNvPr name="Freeform 6" id="6"/>
            <p:cNvSpPr/>
            <p:nvPr/>
          </p:nvSpPr>
          <p:spPr>
            <a:xfrm flipH="false" flipV="false" rot="0">
              <a:off x="0" y="0"/>
              <a:ext cx="1102445" cy="352338"/>
            </a:xfrm>
            <a:custGeom>
              <a:avLst/>
              <a:gdLst/>
              <a:ahLst/>
              <a:cxnLst/>
              <a:rect r="r" b="b" t="t" l="l"/>
              <a:pathLst>
                <a:path h="352338" w="1102445">
                  <a:moveTo>
                    <a:pt x="93633" y="0"/>
                  </a:moveTo>
                  <a:lnTo>
                    <a:pt x="1008812" y="0"/>
                  </a:lnTo>
                  <a:cubicBezTo>
                    <a:pt x="1033645" y="0"/>
                    <a:pt x="1057461" y="9865"/>
                    <a:pt x="1075021" y="27425"/>
                  </a:cubicBezTo>
                  <a:cubicBezTo>
                    <a:pt x="1092580" y="44984"/>
                    <a:pt x="1102445" y="68800"/>
                    <a:pt x="1102445" y="93633"/>
                  </a:cubicBezTo>
                  <a:lnTo>
                    <a:pt x="1102445" y="258705"/>
                  </a:lnTo>
                  <a:cubicBezTo>
                    <a:pt x="1102445" y="283538"/>
                    <a:pt x="1092580" y="307354"/>
                    <a:pt x="1075021" y="324914"/>
                  </a:cubicBezTo>
                  <a:cubicBezTo>
                    <a:pt x="1057461" y="342474"/>
                    <a:pt x="1033645" y="352338"/>
                    <a:pt x="1008812" y="352338"/>
                  </a:cubicBezTo>
                  <a:lnTo>
                    <a:pt x="93633" y="352338"/>
                  </a:lnTo>
                  <a:cubicBezTo>
                    <a:pt x="68800" y="352338"/>
                    <a:pt x="44984" y="342474"/>
                    <a:pt x="27425" y="324914"/>
                  </a:cubicBezTo>
                  <a:cubicBezTo>
                    <a:pt x="9865" y="307354"/>
                    <a:pt x="0" y="283538"/>
                    <a:pt x="0" y="258705"/>
                  </a:cubicBezTo>
                  <a:lnTo>
                    <a:pt x="0" y="93633"/>
                  </a:lnTo>
                  <a:cubicBezTo>
                    <a:pt x="0" y="68800"/>
                    <a:pt x="9865" y="44984"/>
                    <a:pt x="27425" y="27425"/>
                  </a:cubicBezTo>
                  <a:cubicBezTo>
                    <a:pt x="44984" y="9865"/>
                    <a:pt x="68800" y="0"/>
                    <a:pt x="93633" y="0"/>
                  </a:cubicBezTo>
                  <a:close/>
                </a:path>
              </a:pathLst>
            </a:custGeom>
            <a:solidFill>
              <a:srgbClr val="E2E488"/>
            </a:solidFill>
          </p:spPr>
        </p:sp>
        <p:sp>
          <p:nvSpPr>
            <p:cNvPr name="TextBox 7" id="7"/>
            <p:cNvSpPr txBox="true"/>
            <p:nvPr/>
          </p:nvSpPr>
          <p:spPr>
            <a:xfrm>
              <a:off x="0" y="-38100"/>
              <a:ext cx="1102445" cy="390438"/>
            </a:xfrm>
            <a:prstGeom prst="rect">
              <a:avLst/>
            </a:prstGeom>
          </p:spPr>
          <p:txBody>
            <a:bodyPr anchor="ctr" rtlCol="false" tIns="50800" lIns="50800" bIns="50800" rIns="50800"/>
            <a:lstStyle/>
            <a:p>
              <a:pPr algn="ctr">
                <a:lnSpc>
                  <a:spcPts val="2750"/>
                </a:lnSpc>
              </a:pPr>
            </a:p>
          </p:txBody>
        </p:sp>
      </p:grpSp>
      <p:graphicFrame>
        <p:nvGraphicFramePr>
          <p:cNvPr name="Table 8" id="8"/>
          <p:cNvGraphicFramePr>
            <a:graphicFrameLocks noGrp="true"/>
          </p:cNvGraphicFramePr>
          <p:nvPr/>
        </p:nvGraphicFramePr>
        <p:xfrm>
          <a:off x="6468815" y="7695947"/>
          <a:ext cx="6797007" cy="4483647"/>
        </p:xfrm>
        <a:graphic>
          <a:graphicData uri="http://schemas.openxmlformats.org/drawingml/2006/table">
            <a:tbl>
              <a:tblPr/>
              <a:tblGrid>
                <a:gridCol w="3734033"/>
                <a:gridCol w="980044"/>
                <a:gridCol w="980044"/>
                <a:gridCol w="1102886"/>
              </a:tblGrid>
              <a:tr h="843004">
                <a:tc>
                  <a:txBody>
                    <a:bodyPr anchor="t" rtlCol="false"/>
                    <a:lstStyle/>
                    <a:p>
                      <a:pPr algn="ctr">
                        <a:lnSpc>
                          <a:spcPts val="1679"/>
                        </a:lnSpc>
                        <a:defRPr/>
                      </a:pP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960"/>
                        </a:lnSpc>
                        <a:defRPr/>
                      </a:pPr>
                      <a:r>
                        <a:rPr lang="en-US" sz="1400">
                          <a:solidFill>
                            <a:srgbClr val="FFEBCD"/>
                          </a:solidFill>
                          <a:latin typeface="Rajdhani Bold"/>
                        </a:rPr>
                        <a:t>Yes</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959"/>
                        </a:lnSpc>
                        <a:defRPr/>
                      </a:pPr>
                      <a:r>
                        <a:rPr lang="en-US" sz="1399">
                          <a:solidFill>
                            <a:srgbClr val="FFEBCD"/>
                          </a:solidFill>
                          <a:latin typeface="Rajdhani Bold"/>
                        </a:rPr>
                        <a:t>No</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959"/>
                        </a:lnSpc>
                        <a:defRPr/>
                      </a:pPr>
                      <a:r>
                        <a:rPr lang="en-US" sz="1399">
                          <a:solidFill>
                            <a:srgbClr val="FFEBCD"/>
                          </a:solidFill>
                          <a:latin typeface="Rajdhani Bold"/>
                        </a:rPr>
                        <a:t>Not applicable</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571718">
                <a:tc>
                  <a:txBody>
                    <a:bodyPr anchor="t" rtlCol="false"/>
                    <a:lstStyle/>
                    <a:p>
                      <a:pPr algn="ctr">
                        <a:lnSpc>
                          <a:spcPts val="1679"/>
                        </a:lnSpc>
                        <a:defRPr/>
                      </a:pPr>
                      <a:r>
                        <a:rPr lang="en-US" sz="1200">
                          <a:solidFill>
                            <a:srgbClr val="FFFFFF"/>
                          </a:solidFill>
                          <a:latin typeface="Rajdhani Bold"/>
                        </a:rPr>
                        <a:t>In-person classroom training with trainer</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69%</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28%</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0%</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571718">
                <a:tc>
                  <a:txBody>
                    <a:bodyPr anchor="t" rtlCol="false"/>
                    <a:lstStyle/>
                    <a:p>
                      <a:pPr algn="ctr">
                        <a:lnSpc>
                          <a:spcPts val="1679"/>
                        </a:lnSpc>
                        <a:defRPr/>
                      </a:pPr>
                      <a:r>
                        <a:rPr lang="en-US" sz="1200">
                          <a:solidFill>
                            <a:srgbClr val="FFFFFF"/>
                          </a:solidFill>
                          <a:latin typeface="Rajdhani Bold"/>
                        </a:rPr>
                        <a:t>In-class videoconference training with trainer</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87%</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13%</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0%</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599505">
                <a:tc>
                  <a:txBody>
                    <a:bodyPr anchor="t" rtlCol="false"/>
                    <a:lstStyle/>
                    <a:p>
                      <a:pPr algn="ctr">
                        <a:lnSpc>
                          <a:spcPts val="1679"/>
                        </a:lnSpc>
                        <a:defRPr/>
                      </a:pPr>
                      <a:r>
                        <a:rPr lang="en-US" sz="1200">
                          <a:solidFill>
                            <a:srgbClr val="FFFFFF"/>
                          </a:solidFill>
                          <a:latin typeface="Rajdhani Bold"/>
                        </a:rPr>
                        <a:t>Supervised in-person independent training</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46%</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49%</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5%</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754267">
                <a:tc>
                  <a:txBody>
                    <a:bodyPr anchor="t" rtlCol="false"/>
                    <a:lstStyle/>
                    <a:p>
                      <a:pPr algn="ctr">
                        <a:lnSpc>
                          <a:spcPts val="1679"/>
                        </a:lnSpc>
                        <a:defRPr/>
                      </a:pPr>
                      <a:r>
                        <a:rPr lang="en-US" sz="1200">
                          <a:solidFill>
                            <a:srgbClr val="FFFFFF"/>
                          </a:solidFill>
                          <a:latin typeface="Rajdhani Bold"/>
                        </a:rPr>
                        <a:t>Supervised independent training via videoconferencing</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56%</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41%</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3%</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571718">
                <a:tc>
                  <a:txBody>
                    <a:bodyPr anchor="t" rtlCol="false"/>
                    <a:lstStyle/>
                    <a:p>
                      <a:pPr algn="ctr">
                        <a:lnSpc>
                          <a:spcPts val="1679"/>
                        </a:lnSpc>
                        <a:defRPr/>
                      </a:pPr>
                      <a:r>
                        <a:rPr lang="en-US" sz="1200">
                          <a:solidFill>
                            <a:srgbClr val="FFFFFF"/>
                          </a:solidFill>
                          <a:latin typeface="Rajdhani Bold"/>
                        </a:rPr>
                        <a:t>In-person call-taking practice</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67%</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33%</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0%</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r h="571718">
                <a:tc>
                  <a:txBody>
                    <a:bodyPr anchor="t" rtlCol="false"/>
                    <a:lstStyle/>
                    <a:p>
                      <a:pPr algn="ctr">
                        <a:lnSpc>
                          <a:spcPts val="1679"/>
                        </a:lnSpc>
                        <a:defRPr/>
                      </a:pPr>
                      <a:r>
                        <a:rPr lang="en-US" sz="1200">
                          <a:solidFill>
                            <a:srgbClr val="FFFFFF"/>
                          </a:solidFill>
                          <a:latin typeface="Rajdhani Bold"/>
                        </a:rPr>
                        <a:t>Call-taking practice via videoconferencing</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77%</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23%</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c>
                  <a:txBody>
                    <a:bodyPr anchor="t" rtlCol="false"/>
                    <a:lstStyle/>
                    <a:p>
                      <a:pPr algn="ctr">
                        <a:lnSpc>
                          <a:spcPts val="1679"/>
                        </a:lnSpc>
                        <a:defRPr/>
                      </a:pPr>
                      <a:r>
                        <a:rPr lang="en-US" sz="1200">
                          <a:solidFill>
                            <a:srgbClr val="FFFFFF"/>
                          </a:solidFill>
                          <a:latin typeface="Rajdhani Bold"/>
                        </a:rPr>
                        <a:t>0%</a:t>
                      </a:r>
                      <a:endParaRPr lang="en-US" sz="1100"/>
                    </a:p>
                  </a:txBody>
                  <a:tcPr marL="105579" marR="105579" marT="105579" marB="105579" anchor="ctr">
                    <a:lnL cmpd="sng" algn="ctr" cap="flat" w="0">
                      <a:solidFill>
                        <a:srgbClr val="CCCCCC"/>
                      </a:solidFill>
                      <a:prstDash val="solid"/>
                      <a:round/>
                      <a:headEnd type="none" w="med" len="med"/>
                      <a:tailEnd type="none" w="med" len="med"/>
                    </a:lnL>
                    <a:lnR cmpd="sng" algn="ctr" cap="flat" w="0">
                      <a:solidFill>
                        <a:srgbClr val="CCCCCC"/>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306D7C"/>
                    </a:solidFill>
                  </a:tcPr>
                </a:tc>
              </a:tr>
            </a:tbl>
          </a:graphicData>
        </a:graphic>
      </p:graphicFrame>
      <p:pic>
        <p:nvPicPr>
          <p:cNvPr name="Picture 9" id="9"/>
          <p:cNvPicPr>
            <a:picLocks noChangeAspect="true"/>
          </p:cNvPicPr>
          <p:nvPr/>
        </p:nvPicPr>
        <p:blipFill>
          <a:blip r:embed="rId5"/>
          <a:stretch>
            <a:fillRect/>
          </a:stretch>
        </p:blipFill>
        <p:spPr>
          <a:xfrm rot="0">
            <a:off x="8755180" y="15823473"/>
            <a:ext cx="3030030" cy="3030030"/>
          </a:xfrm>
          <a:prstGeom prst="rect">
            <a:avLst/>
          </a:prstGeom>
        </p:spPr>
      </p:pic>
      <p:grpSp>
        <p:nvGrpSpPr>
          <p:cNvPr name="Group 10" id="10"/>
          <p:cNvGrpSpPr/>
          <p:nvPr/>
        </p:nvGrpSpPr>
        <p:grpSpPr>
          <a:xfrm rot="0">
            <a:off x="138534" y="7613745"/>
            <a:ext cx="5433471" cy="5180616"/>
            <a:chOff x="0" y="0"/>
            <a:chExt cx="1309282" cy="1248353"/>
          </a:xfrm>
        </p:grpSpPr>
        <p:sp>
          <p:nvSpPr>
            <p:cNvPr name="Freeform 11" id="11"/>
            <p:cNvSpPr/>
            <p:nvPr/>
          </p:nvSpPr>
          <p:spPr>
            <a:xfrm flipH="false" flipV="false" rot="0">
              <a:off x="0" y="0"/>
              <a:ext cx="1309282" cy="1248352"/>
            </a:xfrm>
            <a:custGeom>
              <a:avLst/>
              <a:gdLst/>
              <a:ahLst/>
              <a:cxnLst/>
              <a:rect r="r" b="b" t="t" l="l"/>
              <a:pathLst>
                <a:path h="1248352" w="1309282">
                  <a:moveTo>
                    <a:pt x="94041" y="0"/>
                  </a:moveTo>
                  <a:lnTo>
                    <a:pt x="1215241" y="0"/>
                  </a:lnTo>
                  <a:cubicBezTo>
                    <a:pt x="1267179" y="0"/>
                    <a:pt x="1309282" y="42103"/>
                    <a:pt x="1309282" y="94041"/>
                  </a:cubicBezTo>
                  <a:lnTo>
                    <a:pt x="1309282" y="1154312"/>
                  </a:lnTo>
                  <a:cubicBezTo>
                    <a:pt x="1309282" y="1206249"/>
                    <a:pt x="1267179" y="1248352"/>
                    <a:pt x="1215241" y="1248352"/>
                  </a:cubicBezTo>
                  <a:lnTo>
                    <a:pt x="94041" y="1248352"/>
                  </a:lnTo>
                  <a:cubicBezTo>
                    <a:pt x="42103" y="1248352"/>
                    <a:pt x="0" y="1206249"/>
                    <a:pt x="0" y="1154312"/>
                  </a:cubicBezTo>
                  <a:lnTo>
                    <a:pt x="0" y="94041"/>
                  </a:lnTo>
                  <a:cubicBezTo>
                    <a:pt x="0" y="42103"/>
                    <a:pt x="42103" y="0"/>
                    <a:pt x="94041" y="0"/>
                  </a:cubicBezTo>
                  <a:close/>
                </a:path>
              </a:pathLst>
            </a:custGeom>
            <a:solidFill>
              <a:srgbClr val="FFFFFF"/>
            </a:solidFill>
            <a:ln w="57150" cap="rnd">
              <a:solidFill>
                <a:srgbClr val="000000"/>
              </a:solidFill>
              <a:prstDash val="solid"/>
              <a:round/>
            </a:ln>
          </p:spPr>
        </p:sp>
        <p:sp>
          <p:nvSpPr>
            <p:cNvPr name="TextBox 12" id="12"/>
            <p:cNvSpPr txBox="true"/>
            <p:nvPr/>
          </p:nvSpPr>
          <p:spPr>
            <a:xfrm>
              <a:off x="0" y="-38100"/>
              <a:ext cx="1309282" cy="1286453"/>
            </a:xfrm>
            <a:prstGeom prst="rect">
              <a:avLst/>
            </a:prstGeom>
          </p:spPr>
          <p:txBody>
            <a:bodyPr anchor="ctr" rtlCol="false" tIns="50800" lIns="50800" bIns="50800" rIns="50800"/>
            <a:lstStyle/>
            <a:p>
              <a:pPr algn="ctr">
                <a:lnSpc>
                  <a:spcPts val="2750"/>
                </a:lnSpc>
              </a:pPr>
            </a:p>
          </p:txBody>
        </p:sp>
      </p:grpSp>
      <p:pic>
        <p:nvPicPr>
          <p:cNvPr name="Picture 13" id="13"/>
          <p:cNvPicPr>
            <a:picLocks noChangeAspect="true"/>
          </p:cNvPicPr>
          <p:nvPr/>
        </p:nvPicPr>
        <p:blipFill>
          <a:blip r:embed="rId6"/>
          <a:stretch>
            <a:fillRect/>
          </a:stretch>
        </p:blipFill>
        <p:spPr>
          <a:xfrm rot="0">
            <a:off x="2378515" y="8383132"/>
            <a:ext cx="2818333" cy="2818333"/>
          </a:xfrm>
          <a:prstGeom prst="rect">
            <a:avLst/>
          </a:prstGeom>
        </p:spPr>
      </p:pic>
      <p:sp>
        <p:nvSpPr>
          <p:cNvPr name="Freeform 14" id="14"/>
          <p:cNvSpPr/>
          <p:nvPr/>
        </p:nvSpPr>
        <p:spPr>
          <a:xfrm flipH="false" flipV="false" rot="0">
            <a:off x="-272231" y="13337286"/>
            <a:ext cx="7470304" cy="7470304"/>
          </a:xfrm>
          <a:custGeom>
            <a:avLst/>
            <a:gdLst/>
            <a:ahLst/>
            <a:cxnLst/>
            <a:rect r="r" b="b" t="t" l="l"/>
            <a:pathLst>
              <a:path h="7470304" w="7470304">
                <a:moveTo>
                  <a:pt x="0" y="0"/>
                </a:moveTo>
                <a:lnTo>
                  <a:pt x="7470304" y="0"/>
                </a:lnTo>
                <a:lnTo>
                  <a:pt x="7470304" y="7470304"/>
                </a:lnTo>
                <a:lnTo>
                  <a:pt x="0" y="74703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585106" y="14392348"/>
            <a:ext cx="6383306" cy="4410352"/>
          </a:xfrm>
          <a:custGeom>
            <a:avLst/>
            <a:gdLst/>
            <a:ahLst/>
            <a:cxnLst/>
            <a:rect r="r" b="b" t="t" l="l"/>
            <a:pathLst>
              <a:path h="4410352" w="6383306">
                <a:moveTo>
                  <a:pt x="0" y="0"/>
                </a:moveTo>
                <a:lnTo>
                  <a:pt x="6383306" y="0"/>
                </a:lnTo>
                <a:lnTo>
                  <a:pt x="6383306" y="4410352"/>
                </a:lnTo>
                <a:lnTo>
                  <a:pt x="0" y="4410352"/>
                </a:lnTo>
                <a:lnTo>
                  <a:pt x="0" y="0"/>
                </a:lnTo>
                <a:close/>
              </a:path>
            </a:pathLst>
          </a:custGeom>
          <a:blipFill>
            <a:blip r:embed="rId9"/>
            <a:stretch>
              <a:fillRect l="0" t="0" r="0" b="0"/>
            </a:stretch>
          </a:blipFill>
        </p:spPr>
      </p:sp>
      <p:sp>
        <p:nvSpPr>
          <p:cNvPr name="TextBox 16" id="16"/>
          <p:cNvSpPr txBox="true"/>
          <p:nvPr/>
        </p:nvSpPr>
        <p:spPr>
          <a:xfrm rot="0">
            <a:off x="314603" y="1455570"/>
            <a:ext cx="7059540" cy="523875"/>
          </a:xfrm>
          <a:prstGeom prst="rect">
            <a:avLst/>
          </a:prstGeom>
        </p:spPr>
        <p:txBody>
          <a:bodyPr anchor="t" rtlCol="false" tIns="0" lIns="0" bIns="0" rIns="0">
            <a:spAutoFit/>
          </a:bodyPr>
          <a:lstStyle/>
          <a:p>
            <a:pPr algn="l">
              <a:lnSpc>
                <a:spcPts val="1950"/>
              </a:lnSpc>
              <a:spcBef>
                <a:spcPct val="0"/>
              </a:spcBef>
            </a:pPr>
            <a:r>
              <a:rPr lang="en-US" sz="1500" spc="-44">
                <a:solidFill>
                  <a:srgbClr val="000000"/>
                </a:solidFill>
                <a:latin typeface="Arial Bold"/>
              </a:rPr>
              <a:t>In the last few months, have you requested additional budgets for the transformation of your training program for the following activities? </a:t>
            </a:r>
          </a:p>
        </p:txBody>
      </p:sp>
      <p:sp>
        <p:nvSpPr>
          <p:cNvPr name="TextBox 17" id="17"/>
          <p:cNvSpPr txBox="true"/>
          <p:nvPr/>
        </p:nvSpPr>
        <p:spPr>
          <a:xfrm rot="0">
            <a:off x="7535721" y="3352456"/>
            <a:ext cx="5034276" cy="1999990"/>
          </a:xfrm>
          <a:prstGeom prst="rect">
            <a:avLst/>
          </a:prstGeom>
        </p:spPr>
        <p:txBody>
          <a:bodyPr anchor="t" rtlCol="false" tIns="0" lIns="0" bIns="0" rIns="0">
            <a:spAutoFit/>
          </a:bodyPr>
          <a:lstStyle/>
          <a:p>
            <a:pPr algn="l">
              <a:lnSpc>
                <a:spcPts val="1976"/>
              </a:lnSpc>
            </a:pPr>
            <a:r>
              <a:rPr lang="en-US" sz="1520" spc="-45">
                <a:solidFill>
                  <a:srgbClr val="000000"/>
                </a:solidFill>
                <a:latin typeface="Arial"/>
              </a:rPr>
              <a:t>Companies are therefore continuing to invest in training their resources, and over 30%of them are increasing the budget allocated to training activities for 2024.</a:t>
            </a:r>
          </a:p>
          <a:p>
            <a:pPr algn="l">
              <a:lnSpc>
                <a:spcPts val="1976"/>
              </a:lnSpc>
            </a:pPr>
          </a:p>
          <a:p>
            <a:pPr algn="l">
              <a:lnSpc>
                <a:spcPts val="1976"/>
              </a:lnSpc>
            </a:pPr>
            <a:r>
              <a:rPr lang="en-US" sz="1520" spc="-45">
                <a:solidFill>
                  <a:srgbClr val="000000"/>
                </a:solidFill>
                <a:latin typeface="Arial"/>
              </a:rPr>
              <a:t>As noted previously, for those CCCs with budget increases, the money will be invested in additional resources and new design tools.</a:t>
            </a:r>
          </a:p>
          <a:p>
            <a:pPr algn="l">
              <a:lnSpc>
                <a:spcPts val="1976"/>
              </a:lnSpc>
            </a:pPr>
          </a:p>
        </p:txBody>
      </p:sp>
      <p:sp>
        <p:nvSpPr>
          <p:cNvPr name="TextBox 18" id="18"/>
          <p:cNvSpPr txBox="true"/>
          <p:nvPr/>
        </p:nvSpPr>
        <p:spPr>
          <a:xfrm rot="0">
            <a:off x="7355093" y="7761387"/>
            <a:ext cx="1580046" cy="536600"/>
          </a:xfrm>
          <a:prstGeom prst="rect">
            <a:avLst/>
          </a:prstGeom>
        </p:spPr>
        <p:txBody>
          <a:bodyPr anchor="t" rtlCol="false" tIns="0" lIns="0" bIns="0" rIns="0">
            <a:spAutoFit/>
          </a:bodyPr>
          <a:lstStyle/>
          <a:p>
            <a:pPr algn="ctr">
              <a:lnSpc>
                <a:spcPts val="2016"/>
              </a:lnSpc>
              <a:spcBef>
                <a:spcPct val="0"/>
              </a:spcBef>
            </a:pPr>
            <a:r>
              <a:rPr lang="en-US" sz="1440">
                <a:solidFill>
                  <a:srgbClr val="FFEBCD"/>
                </a:solidFill>
                <a:latin typeface="Arial"/>
              </a:rPr>
              <a:t>TYPE OF TRAININGS </a:t>
            </a:r>
          </a:p>
        </p:txBody>
      </p:sp>
      <p:sp>
        <p:nvSpPr>
          <p:cNvPr name="TextBox 19" id="19"/>
          <p:cNvSpPr txBox="true"/>
          <p:nvPr/>
        </p:nvSpPr>
        <p:spPr>
          <a:xfrm rot="0">
            <a:off x="7766184" y="7107222"/>
            <a:ext cx="4863766" cy="329074"/>
          </a:xfrm>
          <a:prstGeom prst="rect">
            <a:avLst/>
          </a:prstGeom>
        </p:spPr>
        <p:txBody>
          <a:bodyPr anchor="t" rtlCol="false" tIns="0" lIns="0" bIns="0" rIns="0">
            <a:spAutoFit/>
          </a:bodyPr>
          <a:lstStyle/>
          <a:p>
            <a:pPr algn="l">
              <a:lnSpc>
                <a:spcPts val="2304"/>
              </a:lnSpc>
              <a:spcBef>
                <a:spcPct val="0"/>
              </a:spcBef>
            </a:pPr>
            <a:r>
              <a:rPr lang="en-US" sz="1772" spc="-53">
                <a:solidFill>
                  <a:srgbClr val="000000"/>
                </a:solidFill>
                <a:latin typeface="Arial Bold"/>
              </a:rPr>
              <a:t>Do you offer the following types of training?</a:t>
            </a:r>
          </a:p>
        </p:txBody>
      </p:sp>
      <p:sp>
        <p:nvSpPr>
          <p:cNvPr name="TextBox 20" id="20"/>
          <p:cNvSpPr txBox="true"/>
          <p:nvPr/>
        </p:nvSpPr>
        <p:spPr>
          <a:xfrm rot="0">
            <a:off x="11301568" y="16326175"/>
            <a:ext cx="1662609" cy="518758"/>
          </a:xfrm>
          <a:prstGeom prst="rect">
            <a:avLst/>
          </a:prstGeom>
        </p:spPr>
        <p:txBody>
          <a:bodyPr anchor="t" rtlCol="false" tIns="0" lIns="0" bIns="0" rIns="0">
            <a:spAutoFit/>
          </a:bodyPr>
          <a:lstStyle/>
          <a:p>
            <a:pPr algn="ctr">
              <a:lnSpc>
                <a:spcPts val="2103"/>
              </a:lnSpc>
            </a:pPr>
            <a:r>
              <a:rPr lang="en-US" sz="1502">
                <a:solidFill>
                  <a:srgbClr val="000000"/>
                </a:solidFill>
                <a:latin typeface="Rajdhani"/>
              </a:rPr>
              <a:t>Yes, several options are available</a:t>
            </a:r>
          </a:p>
        </p:txBody>
      </p:sp>
      <p:sp>
        <p:nvSpPr>
          <p:cNvPr name="TextBox 21" id="21"/>
          <p:cNvSpPr txBox="true"/>
          <p:nvPr/>
        </p:nvSpPr>
        <p:spPr>
          <a:xfrm rot="0">
            <a:off x="11558606" y="15966875"/>
            <a:ext cx="1218788" cy="355194"/>
          </a:xfrm>
          <a:prstGeom prst="rect">
            <a:avLst/>
          </a:prstGeom>
        </p:spPr>
        <p:txBody>
          <a:bodyPr anchor="t" rtlCol="false" tIns="0" lIns="0" bIns="0" rIns="0">
            <a:spAutoFit/>
          </a:bodyPr>
          <a:lstStyle/>
          <a:p>
            <a:pPr algn="ctr">
              <a:lnSpc>
                <a:spcPts val="2988"/>
              </a:lnSpc>
            </a:pPr>
            <a:r>
              <a:rPr lang="en-US" sz="2134">
                <a:solidFill>
                  <a:srgbClr val="9C0C5C"/>
                </a:solidFill>
                <a:latin typeface="Rajdhani Bold"/>
              </a:rPr>
              <a:t>24%</a:t>
            </a:r>
          </a:p>
        </p:txBody>
      </p:sp>
      <p:sp>
        <p:nvSpPr>
          <p:cNvPr name="TextBox 22" id="22"/>
          <p:cNvSpPr txBox="true"/>
          <p:nvPr/>
        </p:nvSpPr>
        <p:spPr>
          <a:xfrm rot="0">
            <a:off x="11114785" y="18068500"/>
            <a:ext cx="1662609" cy="778166"/>
          </a:xfrm>
          <a:prstGeom prst="rect">
            <a:avLst/>
          </a:prstGeom>
        </p:spPr>
        <p:txBody>
          <a:bodyPr anchor="t" rtlCol="false" tIns="0" lIns="0" bIns="0" rIns="0">
            <a:spAutoFit/>
          </a:bodyPr>
          <a:lstStyle/>
          <a:p>
            <a:pPr algn="ctr">
              <a:lnSpc>
                <a:spcPts val="2103"/>
              </a:lnSpc>
            </a:pPr>
            <a:r>
              <a:rPr lang="en-US" sz="1502">
                <a:solidFill>
                  <a:srgbClr val="000000"/>
                </a:solidFill>
                <a:latin typeface="Rajdhani"/>
              </a:rPr>
              <a:t>Yes, but to be determined by manager</a:t>
            </a:r>
          </a:p>
        </p:txBody>
      </p:sp>
      <p:sp>
        <p:nvSpPr>
          <p:cNvPr name="TextBox 23" id="23"/>
          <p:cNvSpPr txBox="true"/>
          <p:nvPr/>
        </p:nvSpPr>
        <p:spPr>
          <a:xfrm rot="0">
            <a:off x="11411161" y="17752295"/>
            <a:ext cx="1218788" cy="355194"/>
          </a:xfrm>
          <a:prstGeom prst="rect">
            <a:avLst/>
          </a:prstGeom>
        </p:spPr>
        <p:txBody>
          <a:bodyPr anchor="t" rtlCol="false" tIns="0" lIns="0" bIns="0" rIns="0">
            <a:spAutoFit/>
          </a:bodyPr>
          <a:lstStyle/>
          <a:p>
            <a:pPr algn="ctr">
              <a:lnSpc>
                <a:spcPts val="2988"/>
              </a:lnSpc>
            </a:pPr>
            <a:r>
              <a:rPr lang="en-US" sz="2134">
                <a:solidFill>
                  <a:srgbClr val="9C0C5C"/>
                </a:solidFill>
                <a:latin typeface="Rajdhani Bold"/>
              </a:rPr>
              <a:t>27%</a:t>
            </a:r>
          </a:p>
        </p:txBody>
      </p:sp>
      <p:sp>
        <p:nvSpPr>
          <p:cNvPr name="TextBox 24" id="24"/>
          <p:cNvSpPr txBox="true"/>
          <p:nvPr/>
        </p:nvSpPr>
        <p:spPr>
          <a:xfrm rot="0">
            <a:off x="7563216" y="16498568"/>
            <a:ext cx="1662609" cy="259351"/>
          </a:xfrm>
          <a:prstGeom prst="rect">
            <a:avLst/>
          </a:prstGeom>
        </p:spPr>
        <p:txBody>
          <a:bodyPr anchor="t" rtlCol="false" tIns="0" lIns="0" bIns="0" rIns="0">
            <a:spAutoFit/>
          </a:bodyPr>
          <a:lstStyle/>
          <a:p>
            <a:pPr algn="ctr">
              <a:lnSpc>
                <a:spcPts val="2103"/>
              </a:lnSpc>
            </a:pPr>
            <a:r>
              <a:rPr lang="en-US" sz="1502">
                <a:solidFill>
                  <a:srgbClr val="000000"/>
                </a:solidFill>
                <a:latin typeface="Rajdhani"/>
              </a:rPr>
              <a:t>No</a:t>
            </a:r>
          </a:p>
        </p:txBody>
      </p:sp>
      <p:sp>
        <p:nvSpPr>
          <p:cNvPr name="TextBox 25" id="25"/>
          <p:cNvSpPr txBox="true"/>
          <p:nvPr/>
        </p:nvSpPr>
        <p:spPr>
          <a:xfrm rot="0">
            <a:off x="7777261" y="16182363"/>
            <a:ext cx="1218788" cy="355194"/>
          </a:xfrm>
          <a:prstGeom prst="rect">
            <a:avLst/>
          </a:prstGeom>
        </p:spPr>
        <p:txBody>
          <a:bodyPr anchor="t" rtlCol="false" tIns="0" lIns="0" bIns="0" rIns="0">
            <a:spAutoFit/>
          </a:bodyPr>
          <a:lstStyle/>
          <a:p>
            <a:pPr algn="ctr">
              <a:lnSpc>
                <a:spcPts val="2988"/>
              </a:lnSpc>
            </a:pPr>
            <a:r>
              <a:rPr lang="en-US" sz="2134">
                <a:solidFill>
                  <a:srgbClr val="9C0C5C"/>
                </a:solidFill>
                <a:latin typeface="Rajdhani Bold"/>
              </a:rPr>
              <a:t>36%</a:t>
            </a:r>
          </a:p>
        </p:txBody>
      </p:sp>
      <p:sp>
        <p:nvSpPr>
          <p:cNvPr name="TextBox 26" id="26"/>
          <p:cNvSpPr txBox="true"/>
          <p:nvPr/>
        </p:nvSpPr>
        <p:spPr>
          <a:xfrm rot="0">
            <a:off x="8103834" y="18839865"/>
            <a:ext cx="1662609" cy="259351"/>
          </a:xfrm>
          <a:prstGeom prst="rect">
            <a:avLst/>
          </a:prstGeom>
        </p:spPr>
        <p:txBody>
          <a:bodyPr anchor="t" rtlCol="false" tIns="0" lIns="0" bIns="0" rIns="0">
            <a:spAutoFit/>
          </a:bodyPr>
          <a:lstStyle/>
          <a:p>
            <a:pPr algn="ctr">
              <a:lnSpc>
                <a:spcPts val="2103"/>
              </a:lnSpc>
            </a:pPr>
            <a:r>
              <a:rPr lang="en-US" sz="1502">
                <a:solidFill>
                  <a:srgbClr val="000000"/>
                </a:solidFill>
                <a:latin typeface="Rajdhani"/>
              </a:rPr>
              <a:t>To come</a:t>
            </a:r>
          </a:p>
        </p:txBody>
      </p:sp>
      <p:sp>
        <p:nvSpPr>
          <p:cNvPr name="TextBox 27" id="27"/>
          <p:cNvSpPr txBox="true"/>
          <p:nvPr/>
        </p:nvSpPr>
        <p:spPr>
          <a:xfrm rot="0">
            <a:off x="8325744" y="18294171"/>
            <a:ext cx="1218788" cy="355194"/>
          </a:xfrm>
          <a:prstGeom prst="rect">
            <a:avLst/>
          </a:prstGeom>
        </p:spPr>
        <p:txBody>
          <a:bodyPr anchor="t" rtlCol="false" tIns="0" lIns="0" bIns="0" rIns="0">
            <a:spAutoFit/>
          </a:bodyPr>
          <a:lstStyle/>
          <a:p>
            <a:pPr algn="ctr">
              <a:lnSpc>
                <a:spcPts val="2988"/>
              </a:lnSpc>
            </a:pPr>
            <a:r>
              <a:rPr lang="en-US" sz="2134">
                <a:solidFill>
                  <a:srgbClr val="9C0C5C"/>
                </a:solidFill>
                <a:latin typeface="Rajdhani Bold"/>
              </a:rPr>
              <a:t>12%</a:t>
            </a:r>
          </a:p>
        </p:txBody>
      </p:sp>
      <p:sp>
        <p:nvSpPr>
          <p:cNvPr name="TextBox 28" id="28"/>
          <p:cNvSpPr txBox="true"/>
          <p:nvPr/>
        </p:nvSpPr>
        <p:spPr>
          <a:xfrm rot="0">
            <a:off x="8577704" y="14867952"/>
            <a:ext cx="3723374" cy="588031"/>
          </a:xfrm>
          <a:prstGeom prst="rect">
            <a:avLst/>
          </a:prstGeom>
        </p:spPr>
        <p:txBody>
          <a:bodyPr anchor="t" rtlCol="false" tIns="0" lIns="0" bIns="0" rIns="0">
            <a:spAutoFit/>
          </a:bodyPr>
          <a:lstStyle/>
          <a:p>
            <a:pPr algn="ctr">
              <a:lnSpc>
                <a:spcPts val="2207"/>
              </a:lnSpc>
              <a:spcBef>
                <a:spcPct val="0"/>
              </a:spcBef>
            </a:pPr>
            <a:r>
              <a:rPr lang="en-US" sz="1698" spc="-50">
                <a:solidFill>
                  <a:srgbClr val="000000"/>
                </a:solidFill>
                <a:latin typeface="Arial Bold"/>
              </a:rPr>
              <a:t>Do development plans offer career path options? </a:t>
            </a:r>
          </a:p>
        </p:txBody>
      </p:sp>
      <p:sp>
        <p:nvSpPr>
          <p:cNvPr name="TextBox 29" id="29"/>
          <p:cNvSpPr txBox="true"/>
          <p:nvPr/>
        </p:nvSpPr>
        <p:spPr>
          <a:xfrm rot="0">
            <a:off x="4464797" y="8843341"/>
            <a:ext cx="1226369" cy="212399"/>
          </a:xfrm>
          <a:prstGeom prst="rect">
            <a:avLst/>
          </a:prstGeom>
        </p:spPr>
        <p:txBody>
          <a:bodyPr anchor="t" rtlCol="false" tIns="0" lIns="0" bIns="0" rIns="0">
            <a:spAutoFit/>
          </a:bodyPr>
          <a:lstStyle/>
          <a:p>
            <a:pPr algn="ctr">
              <a:lnSpc>
                <a:spcPts val="1806"/>
              </a:lnSpc>
            </a:pPr>
            <a:r>
              <a:rPr lang="en-US" sz="1290">
                <a:solidFill>
                  <a:srgbClr val="000000"/>
                </a:solidFill>
                <a:latin typeface="Rajdhani"/>
              </a:rPr>
              <a:t>Yes</a:t>
            </a:r>
            <a:r>
              <a:rPr lang="en-US" sz="1290">
                <a:solidFill>
                  <a:srgbClr val="000000"/>
                </a:solidFill>
                <a:latin typeface="Rajdhani"/>
              </a:rPr>
              <a:t> 100%</a:t>
            </a:r>
          </a:p>
        </p:txBody>
      </p:sp>
      <p:sp>
        <p:nvSpPr>
          <p:cNvPr name="TextBox 30" id="30"/>
          <p:cNvSpPr txBox="true"/>
          <p:nvPr/>
        </p:nvSpPr>
        <p:spPr>
          <a:xfrm rot="0">
            <a:off x="4635365" y="8545973"/>
            <a:ext cx="799340" cy="316418"/>
          </a:xfrm>
          <a:prstGeom prst="rect">
            <a:avLst/>
          </a:prstGeom>
        </p:spPr>
        <p:txBody>
          <a:bodyPr anchor="t" rtlCol="false" tIns="0" lIns="0" bIns="0" rIns="0">
            <a:spAutoFit/>
          </a:bodyPr>
          <a:lstStyle/>
          <a:p>
            <a:pPr algn="ctr">
              <a:lnSpc>
                <a:spcPts val="2556"/>
              </a:lnSpc>
            </a:pPr>
            <a:r>
              <a:rPr lang="en-US" sz="1826">
                <a:solidFill>
                  <a:srgbClr val="000000"/>
                </a:solidFill>
                <a:latin typeface="Rajdhani Bold"/>
              </a:rPr>
              <a:t>21%</a:t>
            </a:r>
          </a:p>
        </p:txBody>
      </p:sp>
      <p:sp>
        <p:nvSpPr>
          <p:cNvPr name="TextBox 31" id="31"/>
          <p:cNvSpPr txBox="true"/>
          <p:nvPr/>
        </p:nvSpPr>
        <p:spPr>
          <a:xfrm rot="0">
            <a:off x="4094242" y="11022551"/>
            <a:ext cx="1226369" cy="212399"/>
          </a:xfrm>
          <a:prstGeom prst="rect">
            <a:avLst/>
          </a:prstGeom>
        </p:spPr>
        <p:txBody>
          <a:bodyPr anchor="t" rtlCol="false" tIns="0" lIns="0" bIns="0" rIns="0">
            <a:spAutoFit/>
          </a:bodyPr>
          <a:lstStyle/>
          <a:p>
            <a:pPr algn="ctr">
              <a:lnSpc>
                <a:spcPts val="1806"/>
              </a:lnSpc>
            </a:pPr>
            <a:r>
              <a:rPr lang="en-US" sz="1290">
                <a:solidFill>
                  <a:srgbClr val="000000"/>
                </a:solidFill>
                <a:latin typeface="Rajdhani"/>
              </a:rPr>
              <a:t>Yes, partially</a:t>
            </a:r>
          </a:p>
        </p:txBody>
      </p:sp>
      <p:sp>
        <p:nvSpPr>
          <p:cNvPr name="TextBox 32" id="32"/>
          <p:cNvSpPr txBox="true"/>
          <p:nvPr/>
        </p:nvSpPr>
        <p:spPr>
          <a:xfrm rot="0">
            <a:off x="4296036" y="10725183"/>
            <a:ext cx="799340" cy="316418"/>
          </a:xfrm>
          <a:prstGeom prst="rect">
            <a:avLst/>
          </a:prstGeom>
        </p:spPr>
        <p:txBody>
          <a:bodyPr anchor="t" rtlCol="false" tIns="0" lIns="0" bIns="0" rIns="0">
            <a:spAutoFit/>
          </a:bodyPr>
          <a:lstStyle/>
          <a:p>
            <a:pPr algn="ctr">
              <a:lnSpc>
                <a:spcPts val="2556"/>
              </a:lnSpc>
            </a:pPr>
            <a:r>
              <a:rPr lang="en-US" sz="1826">
                <a:solidFill>
                  <a:srgbClr val="000000"/>
                </a:solidFill>
                <a:latin typeface="Rajdhani Bold"/>
              </a:rPr>
              <a:t>62%</a:t>
            </a:r>
          </a:p>
        </p:txBody>
      </p:sp>
      <p:sp>
        <p:nvSpPr>
          <p:cNvPr name="TextBox 33" id="33"/>
          <p:cNvSpPr txBox="true"/>
          <p:nvPr/>
        </p:nvSpPr>
        <p:spPr>
          <a:xfrm rot="0">
            <a:off x="1918539" y="8957411"/>
            <a:ext cx="1226369" cy="212399"/>
          </a:xfrm>
          <a:prstGeom prst="rect">
            <a:avLst/>
          </a:prstGeom>
        </p:spPr>
        <p:txBody>
          <a:bodyPr anchor="t" rtlCol="false" tIns="0" lIns="0" bIns="0" rIns="0">
            <a:spAutoFit/>
          </a:bodyPr>
          <a:lstStyle/>
          <a:p>
            <a:pPr algn="ctr">
              <a:lnSpc>
                <a:spcPts val="1806"/>
              </a:lnSpc>
            </a:pPr>
            <a:r>
              <a:rPr lang="en-US" sz="1290">
                <a:solidFill>
                  <a:srgbClr val="000000"/>
                </a:solidFill>
                <a:latin typeface="Rajdhani"/>
              </a:rPr>
              <a:t>Other</a:t>
            </a:r>
          </a:p>
        </p:txBody>
      </p:sp>
      <p:sp>
        <p:nvSpPr>
          <p:cNvPr name="TextBox 34" id="34"/>
          <p:cNvSpPr txBox="true"/>
          <p:nvPr/>
        </p:nvSpPr>
        <p:spPr>
          <a:xfrm rot="0">
            <a:off x="2132053" y="8685132"/>
            <a:ext cx="799340" cy="316418"/>
          </a:xfrm>
          <a:prstGeom prst="rect">
            <a:avLst/>
          </a:prstGeom>
        </p:spPr>
        <p:txBody>
          <a:bodyPr anchor="t" rtlCol="false" tIns="0" lIns="0" bIns="0" rIns="0">
            <a:spAutoFit/>
          </a:bodyPr>
          <a:lstStyle/>
          <a:p>
            <a:pPr algn="ctr">
              <a:lnSpc>
                <a:spcPts val="2556"/>
              </a:lnSpc>
            </a:pPr>
            <a:r>
              <a:rPr lang="en-US" sz="1826">
                <a:solidFill>
                  <a:srgbClr val="000000"/>
                </a:solidFill>
                <a:latin typeface="Rajdhani Bold"/>
              </a:rPr>
              <a:t>5%</a:t>
            </a:r>
          </a:p>
        </p:txBody>
      </p:sp>
      <p:sp>
        <p:nvSpPr>
          <p:cNvPr name="TextBox 35" id="35"/>
          <p:cNvSpPr txBox="true"/>
          <p:nvPr/>
        </p:nvSpPr>
        <p:spPr>
          <a:xfrm rot="0">
            <a:off x="2850273" y="8418097"/>
            <a:ext cx="852007" cy="212399"/>
          </a:xfrm>
          <a:prstGeom prst="rect">
            <a:avLst/>
          </a:prstGeom>
        </p:spPr>
        <p:txBody>
          <a:bodyPr anchor="t" rtlCol="false" tIns="0" lIns="0" bIns="0" rIns="0">
            <a:spAutoFit/>
          </a:bodyPr>
          <a:lstStyle/>
          <a:p>
            <a:pPr algn="ctr">
              <a:lnSpc>
                <a:spcPts val="1806"/>
              </a:lnSpc>
            </a:pPr>
            <a:r>
              <a:rPr lang="en-US" sz="1290">
                <a:solidFill>
                  <a:srgbClr val="000000"/>
                </a:solidFill>
                <a:latin typeface="Rajdhani"/>
              </a:rPr>
              <a:t>Yes</a:t>
            </a:r>
          </a:p>
        </p:txBody>
      </p:sp>
      <p:sp>
        <p:nvSpPr>
          <p:cNvPr name="TextBox 36" id="36"/>
          <p:cNvSpPr txBox="true"/>
          <p:nvPr/>
        </p:nvSpPr>
        <p:spPr>
          <a:xfrm rot="0">
            <a:off x="2902939" y="8120729"/>
            <a:ext cx="799340" cy="316418"/>
          </a:xfrm>
          <a:prstGeom prst="rect">
            <a:avLst/>
          </a:prstGeom>
        </p:spPr>
        <p:txBody>
          <a:bodyPr anchor="t" rtlCol="false" tIns="0" lIns="0" bIns="0" rIns="0">
            <a:spAutoFit/>
          </a:bodyPr>
          <a:lstStyle/>
          <a:p>
            <a:pPr algn="ctr">
              <a:lnSpc>
                <a:spcPts val="2556"/>
              </a:lnSpc>
            </a:pPr>
            <a:r>
              <a:rPr lang="en-US" sz="1826">
                <a:solidFill>
                  <a:srgbClr val="000000"/>
                </a:solidFill>
                <a:latin typeface="Rajdhani Bold"/>
              </a:rPr>
              <a:t>13%</a:t>
            </a:r>
          </a:p>
        </p:txBody>
      </p:sp>
      <p:sp>
        <p:nvSpPr>
          <p:cNvPr name="TextBox 37" id="37"/>
          <p:cNvSpPr txBox="true"/>
          <p:nvPr/>
        </p:nvSpPr>
        <p:spPr>
          <a:xfrm rot="0">
            <a:off x="205675" y="8486196"/>
            <a:ext cx="1832541" cy="923079"/>
          </a:xfrm>
          <a:prstGeom prst="rect">
            <a:avLst/>
          </a:prstGeom>
        </p:spPr>
        <p:txBody>
          <a:bodyPr anchor="t" rtlCol="false" tIns="0" lIns="0" bIns="0" rIns="0">
            <a:spAutoFit/>
          </a:bodyPr>
          <a:lstStyle/>
          <a:p>
            <a:pPr algn="l">
              <a:lnSpc>
                <a:spcPts val="1807"/>
              </a:lnSpc>
              <a:spcBef>
                <a:spcPct val="0"/>
              </a:spcBef>
            </a:pPr>
            <a:r>
              <a:rPr lang="en-US" sz="1390" spc="-41">
                <a:solidFill>
                  <a:srgbClr val="000000"/>
                </a:solidFill>
                <a:latin typeface="Arial Bold"/>
              </a:rPr>
              <a:t>Are trainers also responsible for creating training content?</a:t>
            </a:r>
          </a:p>
        </p:txBody>
      </p:sp>
      <p:sp>
        <p:nvSpPr>
          <p:cNvPr name="TextBox 38" id="38"/>
          <p:cNvSpPr txBox="true"/>
          <p:nvPr/>
        </p:nvSpPr>
        <p:spPr>
          <a:xfrm rot="0">
            <a:off x="149983" y="11451336"/>
            <a:ext cx="5400579" cy="628650"/>
          </a:xfrm>
          <a:prstGeom prst="rect">
            <a:avLst/>
          </a:prstGeom>
        </p:spPr>
        <p:txBody>
          <a:bodyPr anchor="t" rtlCol="false" tIns="0" lIns="0" bIns="0" rIns="0">
            <a:spAutoFit/>
          </a:bodyPr>
          <a:lstStyle/>
          <a:p>
            <a:pPr algn="ctr">
              <a:lnSpc>
                <a:spcPts val="2393"/>
              </a:lnSpc>
            </a:pPr>
            <a:r>
              <a:rPr lang="en-US" sz="1994" spc="-59">
                <a:solidFill>
                  <a:srgbClr val="023759"/>
                </a:solidFill>
                <a:latin typeface="Arial Bold Italics"/>
              </a:rPr>
              <a:t>Nearly 51% of respondents use one full-time person or less for content creation. </a:t>
            </a:r>
          </a:p>
        </p:txBody>
      </p:sp>
      <p:sp>
        <p:nvSpPr>
          <p:cNvPr name="TextBox 39" id="39"/>
          <p:cNvSpPr txBox="true"/>
          <p:nvPr/>
        </p:nvSpPr>
        <p:spPr>
          <a:xfrm rot="0">
            <a:off x="1828932" y="13994511"/>
            <a:ext cx="3121964" cy="799345"/>
          </a:xfrm>
          <a:prstGeom prst="rect">
            <a:avLst/>
          </a:prstGeom>
        </p:spPr>
        <p:txBody>
          <a:bodyPr anchor="t" rtlCol="false" tIns="0" lIns="0" bIns="0" rIns="0">
            <a:spAutoFit/>
          </a:bodyPr>
          <a:lstStyle/>
          <a:p>
            <a:pPr algn="ctr">
              <a:lnSpc>
                <a:spcPts val="2038"/>
              </a:lnSpc>
              <a:spcBef>
                <a:spcPct val="0"/>
              </a:spcBef>
            </a:pPr>
            <a:r>
              <a:rPr lang="en-US" sz="1567" spc="-47">
                <a:solidFill>
                  <a:srgbClr val="000000"/>
                </a:solidFill>
                <a:latin typeface="Arial Bold"/>
              </a:rPr>
              <a:t>Is the agent offered a development and improvement plan at the start of employment?</a:t>
            </a:r>
          </a:p>
        </p:txBody>
      </p:sp>
      <p:sp>
        <p:nvSpPr>
          <p:cNvPr name="TextBox 40" id="40"/>
          <p:cNvSpPr txBox="true"/>
          <p:nvPr/>
        </p:nvSpPr>
        <p:spPr>
          <a:xfrm rot="0">
            <a:off x="1313896" y="19233546"/>
            <a:ext cx="3815650" cy="477970"/>
          </a:xfrm>
          <a:prstGeom prst="rect">
            <a:avLst/>
          </a:prstGeom>
        </p:spPr>
        <p:txBody>
          <a:bodyPr anchor="t" rtlCol="false" tIns="0" lIns="0" bIns="0" rIns="0">
            <a:spAutoFit/>
          </a:bodyPr>
          <a:lstStyle/>
          <a:p>
            <a:pPr algn="ctr">
              <a:lnSpc>
                <a:spcPts val="1811"/>
              </a:lnSpc>
              <a:spcBef>
                <a:spcPct val="0"/>
              </a:spcBef>
            </a:pPr>
            <a:r>
              <a:rPr lang="en-US" sz="1393" spc="-41">
                <a:solidFill>
                  <a:srgbClr val="000000"/>
                </a:solidFill>
                <a:latin typeface="Arial Bold"/>
              </a:rPr>
              <a:t>We are pleased to observe that only 5% of respondents do not offer development plans.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20432" y="373847"/>
            <a:ext cx="4516186" cy="1389229"/>
          </a:xfrm>
          <a:custGeom>
            <a:avLst/>
            <a:gdLst/>
            <a:ahLst/>
            <a:cxnLst/>
            <a:rect r="r" b="b" t="t" l="l"/>
            <a:pathLst>
              <a:path h="1389229" w="4516186">
                <a:moveTo>
                  <a:pt x="0" y="0"/>
                </a:moveTo>
                <a:lnTo>
                  <a:pt x="4516186" y="0"/>
                </a:lnTo>
                <a:lnTo>
                  <a:pt x="4516186" y="1389228"/>
                </a:lnTo>
                <a:lnTo>
                  <a:pt x="0" y="1389228"/>
                </a:lnTo>
                <a:lnTo>
                  <a:pt x="0" y="0"/>
                </a:lnTo>
                <a:close/>
              </a:path>
            </a:pathLst>
          </a:custGeom>
          <a:blipFill>
            <a:blip r:embed="rId2"/>
            <a:stretch>
              <a:fillRect l="0" t="0" r="0" b="0"/>
            </a:stretch>
          </a:blipFill>
        </p:spPr>
      </p:sp>
      <p:grpSp>
        <p:nvGrpSpPr>
          <p:cNvPr name="Group 3" id="3"/>
          <p:cNvGrpSpPr/>
          <p:nvPr/>
        </p:nvGrpSpPr>
        <p:grpSpPr>
          <a:xfrm rot="-10800000">
            <a:off x="-5396852" y="2213118"/>
            <a:ext cx="13189576" cy="2947825"/>
            <a:chOff x="0" y="0"/>
            <a:chExt cx="1927932" cy="430886"/>
          </a:xfrm>
        </p:grpSpPr>
        <p:sp>
          <p:nvSpPr>
            <p:cNvPr name="Freeform 4" id="4"/>
            <p:cNvSpPr/>
            <p:nvPr/>
          </p:nvSpPr>
          <p:spPr>
            <a:xfrm flipH="false" flipV="false" rot="0">
              <a:off x="0" y="0"/>
              <a:ext cx="1927933" cy="430886"/>
            </a:xfrm>
            <a:custGeom>
              <a:avLst/>
              <a:gdLst/>
              <a:ahLst/>
              <a:cxnLst/>
              <a:rect r="r" b="b" t="t" l="l"/>
              <a:pathLst>
                <a:path h="430886" w="1927933">
                  <a:moveTo>
                    <a:pt x="53415" y="0"/>
                  </a:moveTo>
                  <a:lnTo>
                    <a:pt x="1874518" y="0"/>
                  </a:lnTo>
                  <a:cubicBezTo>
                    <a:pt x="1888684" y="0"/>
                    <a:pt x="1902271" y="5628"/>
                    <a:pt x="1912288" y="15645"/>
                  </a:cubicBezTo>
                  <a:cubicBezTo>
                    <a:pt x="1922305" y="25662"/>
                    <a:pt x="1927933" y="39248"/>
                    <a:pt x="1927933" y="53415"/>
                  </a:cubicBezTo>
                  <a:lnTo>
                    <a:pt x="1927933" y="377472"/>
                  </a:lnTo>
                  <a:cubicBezTo>
                    <a:pt x="1927933" y="391638"/>
                    <a:pt x="1922305" y="405224"/>
                    <a:pt x="1912288" y="415242"/>
                  </a:cubicBezTo>
                  <a:cubicBezTo>
                    <a:pt x="1902271" y="425259"/>
                    <a:pt x="1888684" y="430886"/>
                    <a:pt x="1874518" y="430886"/>
                  </a:cubicBezTo>
                  <a:lnTo>
                    <a:pt x="53415" y="430886"/>
                  </a:lnTo>
                  <a:cubicBezTo>
                    <a:pt x="39248" y="430886"/>
                    <a:pt x="25662" y="425259"/>
                    <a:pt x="15645" y="415242"/>
                  </a:cubicBezTo>
                  <a:cubicBezTo>
                    <a:pt x="5628" y="405224"/>
                    <a:pt x="0" y="391638"/>
                    <a:pt x="0" y="377472"/>
                  </a:cubicBezTo>
                  <a:lnTo>
                    <a:pt x="0" y="53415"/>
                  </a:lnTo>
                  <a:cubicBezTo>
                    <a:pt x="0" y="39248"/>
                    <a:pt x="5628" y="25662"/>
                    <a:pt x="15645" y="15645"/>
                  </a:cubicBezTo>
                  <a:cubicBezTo>
                    <a:pt x="25662" y="5628"/>
                    <a:pt x="39248" y="0"/>
                    <a:pt x="53415" y="0"/>
                  </a:cubicBezTo>
                  <a:close/>
                </a:path>
              </a:pathLst>
            </a:custGeom>
            <a:solidFill>
              <a:srgbClr val="9AB8BF"/>
            </a:solidFill>
          </p:spPr>
        </p:sp>
        <p:sp>
          <p:nvSpPr>
            <p:cNvPr name="TextBox 5" id="5"/>
            <p:cNvSpPr txBox="true"/>
            <p:nvPr/>
          </p:nvSpPr>
          <p:spPr>
            <a:xfrm>
              <a:off x="0" y="-38100"/>
              <a:ext cx="1927932" cy="468986"/>
            </a:xfrm>
            <a:prstGeom prst="rect">
              <a:avLst/>
            </a:prstGeom>
          </p:spPr>
          <p:txBody>
            <a:bodyPr anchor="ctr" rtlCol="false" tIns="50800" lIns="50800" bIns="50800" rIns="50800"/>
            <a:lstStyle/>
            <a:p>
              <a:pPr algn="ctr">
                <a:lnSpc>
                  <a:spcPts val="2750"/>
                </a:lnSpc>
              </a:pPr>
            </a:p>
          </p:txBody>
        </p:sp>
      </p:grpSp>
      <p:grpSp>
        <p:nvGrpSpPr>
          <p:cNvPr name="Group 6" id="6"/>
          <p:cNvGrpSpPr/>
          <p:nvPr/>
        </p:nvGrpSpPr>
        <p:grpSpPr>
          <a:xfrm rot="0">
            <a:off x="2087335" y="5160943"/>
            <a:ext cx="13189576" cy="2825050"/>
            <a:chOff x="0" y="0"/>
            <a:chExt cx="1927932" cy="412940"/>
          </a:xfrm>
        </p:grpSpPr>
        <p:sp>
          <p:nvSpPr>
            <p:cNvPr name="Freeform 7" id="7"/>
            <p:cNvSpPr/>
            <p:nvPr/>
          </p:nvSpPr>
          <p:spPr>
            <a:xfrm flipH="false" flipV="false" rot="0">
              <a:off x="0" y="0"/>
              <a:ext cx="1927933" cy="412940"/>
            </a:xfrm>
            <a:custGeom>
              <a:avLst/>
              <a:gdLst/>
              <a:ahLst/>
              <a:cxnLst/>
              <a:rect r="r" b="b" t="t" l="l"/>
              <a:pathLst>
                <a:path h="412940" w="1927933">
                  <a:moveTo>
                    <a:pt x="53415" y="0"/>
                  </a:moveTo>
                  <a:lnTo>
                    <a:pt x="1874518" y="0"/>
                  </a:lnTo>
                  <a:cubicBezTo>
                    <a:pt x="1888684" y="0"/>
                    <a:pt x="1902271" y="5628"/>
                    <a:pt x="1912288" y="15645"/>
                  </a:cubicBezTo>
                  <a:cubicBezTo>
                    <a:pt x="1922305" y="25662"/>
                    <a:pt x="1927933" y="39248"/>
                    <a:pt x="1927933" y="53415"/>
                  </a:cubicBezTo>
                  <a:lnTo>
                    <a:pt x="1927933" y="359526"/>
                  </a:lnTo>
                  <a:cubicBezTo>
                    <a:pt x="1927933" y="373692"/>
                    <a:pt x="1922305" y="387278"/>
                    <a:pt x="1912288" y="397295"/>
                  </a:cubicBezTo>
                  <a:cubicBezTo>
                    <a:pt x="1902271" y="407313"/>
                    <a:pt x="1888684" y="412940"/>
                    <a:pt x="1874518" y="412940"/>
                  </a:cubicBezTo>
                  <a:lnTo>
                    <a:pt x="53415" y="412940"/>
                  </a:lnTo>
                  <a:cubicBezTo>
                    <a:pt x="23914" y="412940"/>
                    <a:pt x="0" y="389026"/>
                    <a:pt x="0" y="359526"/>
                  </a:cubicBezTo>
                  <a:lnTo>
                    <a:pt x="0" y="53415"/>
                  </a:lnTo>
                  <a:cubicBezTo>
                    <a:pt x="0" y="39248"/>
                    <a:pt x="5628" y="25662"/>
                    <a:pt x="15645" y="15645"/>
                  </a:cubicBezTo>
                  <a:cubicBezTo>
                    <a:pt x="25662" y="5628"/>
                    <a:pt x="39248" y="0"/>
                    <a:pt x="53415" y="0"/>
                  </a:cubicBezTo>
                  <a:close/>
                </a:path>
              </a:pathLst>
            </a:custGeom>
            <a:solidFill>
              <a:srgbClr val="D1C1C6"/>
            </a:solidFill>
          </p:spPr>
        </p:sp>
        <p:sp>
          <p:nvSpPr>
            <p:cNvPr name="TextBox 8" id="8"/>
            <p:cNvSpPr txBox="true"/>
            <p:nvPr/>
          </p:nvSpPr>
          <p:spPr>
            <a:xfrm>
              <a:off x="0" y="-38100"/>
              <a:ext cx="1927932" cy="451040"/>
            </a:xfrm>
            <a:prstGeom prst="rect">
              <a:avLst/>
            </a:prstGeom>
          </p:spPr>
          <p:txBody>
            <a:bodyPr anchor="ctr" rtlCol="false" tIns="50800" lIns="50800" bIns="50800" rIns="50800"/>
            <a:lstStyle/>
            <a:p>
              <a:pPr algn="ctr">
                <a:lnSpc>
                  <a:spcPts val="2750"/>
                </a:lnSpc>
              </a:pPr>
            </a:p>
          </p:txBody>
        </p:sp>
      </p:grpSp>
      <p:sp>
        <p:nvSpPr>
          <p:cNvPr name="TextBox 9" id="9"/>
          <p:cNvSpPr txBox="true"/>
          <p:nvPr/>
        </p:nvSpPr>
        <p:spPr>
          <a:xfrm rot="0">
            <a:off x="3720679" y="6429581"/>
            <a:ext cx="2849874" cy="206936"/>
          </a:xfrm>
          <a:prstGeom prst="rect">
            <a:avLst/>
          </a:prstGeom>
        </p:spPr>
        <p:txBody>
          <a:bodyPr anchor="t" rtlCol="false" tIns="0" lIns="0" bIns="0" rIns="0">
            <a:spAutoFit/>
          </a:bodyPr>
          <a:lstStyle/>
          <a:p>
            <a:pPr algn="r">
              <a:lnSpc>
                <a:spcPts val="1754"/>
              </a:lnSpc>
            </a:pPr>
            <a:r>
              <a:rPr lang="en-US" sz="1253">
                <a:solidFill>
                  <a:srgbClr val="FFFFFF"/>
                </a:solidFill>
                <a:latin typeface="Montserrat Bold"/>
              </a:rPr>
              <a:t>Hebdomadairement</a:t>
            </a:r>
          </a:p>
        </p:txBody>
      </p:sp>
      <p:sp>
        <p:nvSpPr>
          <p:cNvPr name="TextBox 10" id="10"/>
          <p:cNvSpPr txBox="true"/>
          <p:nvPr/>
        </p:nvSpPr>
        <p:spPr>
          <a:xfrm rot="0">
            <a:off x="3776072" y="7299244"/>
            <a:ext cx="2849874" cy="206936"/>
          </a:xfrm>
          <a:prstGeom prst="rect">
            <a:avLst/>
          </a:prstGeom>
        </p:spPr>
        <p:txBody>
          <a:bodyPr anchor="t" rtlCol="false" tIns="0" lIns="0" bIns="0" rIns="0">
            <a:spAutoFit/>
          </a:bodyPr>
          <a:lstStyle/>
          <a:p>
            <a:pPr algn="r">
              <a:lnSpc>
                <a:spcPts val="1754"/>
              </a:lnSpc>
            </a:pPr>
            <a:r>
              <a:rPr lang="en-US" sz="1253">
                <a:solidFill>
                  <a:srgbClr val="FFFFFF"/>
                </a:solidFill>
                <a:latin typeface="Montserrat Bold"/>
              </a:rPr>
              <a:t>Jamais</a:t>
            </a:r>
          </a:p>
        </p:txBody>
      </p:sp>
      <p:sp>
        <p:nvSpPr>
          <p:cNvPr name="TextBox 11" id="11"/>
          <p:cNvSpPr txBox="true"/>
          <p:nvPr/>
        </p:nvSpPr>
        <p:spPr>
          <a:xfrm rot="0">
            <a:off x="1882612" y="3299983"/>
            <a:ext cx="2849874" cy="206696"/>
          </a:xfrm>
          <a:prstGeom prst="rect">
            <a:avLst/>
          </a:prstGeom>
        </p:spPr>
        <p:txBody>
          <a:bodyPr anchor="t" rtlCol="false" tIns="0" lIns="0" bIns="0" rIns="0">
            <a:spAutoFit/>
          </a:bodyPr>
          <a:lstStyle/>
          <a:p>
            <a:pPr algn="r">
              <a:lnSpc>
                <a:spcPts val="1671"/>
              </a:lnSpc>
            </a:pPr>
            <a:r>
              <a:rPr lang="en-US" sz="1193">
                <a:solidFill>
                  <a:srgbClr val="FFFFFF"/>
                </a:solidFill>
                <a:latin typeface="Montserrat Bold"/>
              </a:rPr>
              <a:t>Quotidiennement après usage</a:t>
            </a:r>
          </a:p>
        </p:txBody>
      </p:sp>
      <p:grpSp>
        <p:nvGrpSpPr>
          <p:cNvPr name="Group 12" id="12"/>
          <p:cNvGrpSpPr/>
          <p:nvPr/>
        </p:nvGrpSpPr>
        <p:grpSpPr>
          <a:xfrm rot="0">
            <a:off x="300761" y="3267934"/>
            <a:ext cx="6228518" cy="522421"/>
            <a:chOff x="0" y="0"/>
            <a:chExt cx="1640433" cy="137592"/>
          </a:xfrm>
        </p:grpSpPr>
        <p:sp>
          <p:nvSpPr>
            <p:cNvPr name="Freeform 13" id="13"/>
            <p:cNvSpPr/>
            <p:nvPr/>
          </p:nvSpPr>
          <p:spPr>
            <a:xfrm flipH="false" flipV="false" rot="0">
              <a:off x="0" y="0"/>
              <a:ext cx="1640433" cy="137592"/>
            </a:xfrm>
            <a:custGeom>
              <a:avLst/>
              <a:gdLst/>
              <a:ahLst/>
              <a:cxnLst/>
              <a:rect r="r" b="b" t="t" l="l"/>
              <a:pathLst>
                <a:path h="137592" w="1640433">
                  <a:moveTo>
                    <a:pt x="63392" y="0"/>
                  </a:moveTo>
                  <a:lnTo>
                    <a:pt x="1577041" y="0"/>
                  </a:lnTo>
                  <a:cubicBezTo>
                    <a:pt x="1593853" y="0"/>
                    <a:pt x="1609977" y="6679"/>
                    <a:pt x="1621866" y="18567"/>
                  </a:cubicBezTo>
                  <a:cubicBezTo>
                    <a:pt x="1633754" y="30455"/>
                    <a:pt x="1640433" y="46579"/>
                    <a:pt x="1640433" y="63392"/>
                  </a:cubicBezTo>
                  <a:lnTo>
                    <a:pt x="1640433" y="74201"/>
                  </a:lnTo>
                  <a:cubicBezTo>
                    <a:pt x="1640433" y="91013"/>
                    <a:pt x="1633754" y="107137"/>
                    <a:pt x="1621866" y="119025"/>
                  </a:cubicBezTo>
                  <a:cubicBezTo>
                    <a:pt x="1609977" y="130914"/>
                    <a:pt x="1593853" y="137592"/>
                    <a:pt x="1577041" y="137592"/>
                  </a:cubicBezTo>
                  <a:lnTo>
                    <a:pt x="63392" y="137592"/>
                  </a:lnTo>
                  <a:cubicBezTo>
                    <a:pt x="46579" y="137592"/>
                    <a:pt x="30455" y="130914"/>
                    <a:pt x="18567" y="119025"/>
                  </a:cubicBezTo>
                  <a:cubicBezTo>
                    <a:pt x="6679" y="107137"/>
                    <a:pt x="0" y="91013"/>
                    <a:pt x="0" y="74201"/>
                  </a:cubicBezTo>
                  <a:lnTo>
                    <a:pt x="0" y="63392"/>
                  </a:lnTo>
                  <a:cubicBezTo>
                    <a:pt x="0" y="46579"/>
                    <a:pt x="6679" y="30455"/>
                    <a:pt x="18567" y="18567"/>
                  </a:cubicBezTo>
                  <a:cubicBezTo>
                    <a:pt x="30455" y="6679"/>
                    <a:pt x="46579" y="0"/>
                    <a:pt x="63392" y="0"/>
                  </a:cubicBezTo>
                  <a:close/>
                </a:path>
              </a:pathLst>
            </a:custGeom>
            <a:solidFill>
              <a:srgbClr val="306D7C"/>
            </a:solidFill>
          </p:spPr>
        </p:sp>
        <p:sp>
          <p:nvSpPr>
            <p:cNvPr name="TextBox 14" id="14"/>
            <p:cNvSpPr txBox="true"/>
            <p:nvPr/>
          </p:nvSpPr>
          <p:spPr>
            <a:xfrm>
              <a:off x="0" y="-28575"/>
              <a:ext cx="1640433" cy="166167"/>
            </a:xfrm>
            <a:prstGeom prst="rect">
              <a:avLst/>
            </a:prstGeom>
          </p:spPr>
          <p:txBody>
            <a:bodyPr anchor="ctr" rtlCol="false" tIns="50800" lIns="50800" bIns="50800" rIns="50800"/>
            <a:lstStyle/>
            <a:p>
              <a:pPr algn="ctr">
                <a:lnSpc>
                  <a:spcPts val="2265"/>
                </a:lnSpc>
              </a:pPr>
            </a:p>
          </p:txBody>
        </p:sp>
      </p:grpSp>
      <p:grpSp>
        <p:nvGrpSpPr>
          <p:cNvPr name="Group 15" id="15"/>
          <p:cNvGrpSpPr/>
          <p:nvPr/>
        </p:nvGrpSpPr>
        <p:grpSpPr>
          <a:xfrm rot="0">
            <a:off x="300761" y="3868450"/>
            <a:ext cx="6228518" cy="522421"/>
            <a:chOff x="0" y="0"/>
            <a:chExt cx="1640433" cy="137592"/>
          </a:xfrm>
        </p:grpSpPr>
        <p:sp>
          <p:nvSpPr>
            <p:cNvPr name="Freeform 16" id="16"/>
            <p:cNvSpPr/>
            <p:nvPr/>
          </p:nvSpPr>
          <p:spPr>
            <a:xfrm flipH="false" flipV="false" rot="0">
              <a:off x="0" y="0"/>
              <a:ext cx="1640433" cy="137592"/>
            </a:xfrm>
            <a:custGeom>
              <a:avLst/>
              <a:gdLst/>
              <a:ahLst/>
              <a:cxnLst/>
              <a:rect r="r" b="b" t="t" l="l"/>
              <a:pathLst>
                <a:path h="137592" w="1640433">
                  <a:moveTo>
                    <a:pt x="63392" y="0"/>
                  </a:moveTo>
                  <a:lnTo>
                    <a:pt x="1577041" y="0"/>
                  </a:lnTo>
                  <a:cubicBezTo>
                    <a:pt x="1593853" y="0"/>
                    <a:pt x="1609977" y="6679"/>
                    <a:pt x="1621866" y="18567"/>
                  </a:cubicBezTo>
                  <a:cubicBezTo>
                    <a:pt x="1633754" y="30455"/>
                    <a:pt x="1640433" y="46579"/>
                    <a:pt x="1640433" y="63392"/>
                  </a:cubicBezTo>
                  <a:lnTo>
                    <a:pt x="1640433" y="74201"/>
                  </a:lnTo>
                  <a:cubicBezTo>
                    <a:pt x="1640433" y="91013"/>
                    <a:pt x="1633754" y="107137"/>
                    <a:pt x="1621866" y="119025"/>
                  </a:cubicBezTo>
                  <a:cubicBezTo>
                    <a:pt x="1609977" y="130914"/>
                    <a:pt x="1593853" y="137592"/>
                    <a:pt x="1577041" y="137592"/>
                  </a:cubicBezTo>
                  <a:lnTo>
                    <a:pt x="63392" y="137592"/>
                  </a:lnTo>
                  <a:cubicBezTo>
                    <a:pt x="46579" y="137592"/>
                    <a:pt x="30455" y="130914"/>
                    <a:pt x="18567" y="119025"/>
                  </a:cubicBezTo>
                  <a:cubicBezTo>
                    <a:pt x="6679" y="107137"/>
                    <a:pt x="0" y="91013"/>
                    <a:pt x="0" y="74201"/>
                  </a:cubicBezTo>
                  <a:lnTo>
                    <a:pt x="0" y="63392"/>
                  </a:lnTo>
                  <a:cubicBezTo>
                    <a:pt x="0" y="46579"/>
                    <a:pt x="6679" y="30455"/>
                    <a:pt x="18567" y="18567"/>
                  </a:cubicBezTo>
                  <a:cubicBezTo>
                    <a:pt x="30455" y="6679"/>
                    <a:pt x="46579" y="0"/>
                    <a:pt x="63392" y="0"/>
                  </a:cubicBezTo>
                  <a:close/>
                </a:path>
              </a:pathLst>
            </a:custGeom>
            <a:solidFill>
              <a:srgbClr val="306D7C"/>
            </a:solidFill>
          </p:spPr>
        </p:sp>
        <p:sp>
          <p:nvSpPr>
            <p:cNvPr name="TextBox 17" id="17"/>
            <p:cNvSpPr txBox="true"/>
            <p:nvPr/>
          </p:nvSpPr>
          <p:spPr>
            <a:xfrm>
              <a:off x="0" y="-28575"/>
              <a:ext cx="1640433" cy="166167"/>
            </a:xfrm>
            <a:prstGeom prst="rect">
              <a:avLst/>
            </a:prstGeom>
          </p:spPr>
          <p:txBody>
            <a:bodyPr anchor="ctr" rtlCol="false" tIns="50800" lIns="50800" bIns="50800" rIns="50800"/>
            <a:lstStyle/>
            <a:p>
              <a:pPr algn="ctr">
                <a:lnSpc>
                  <a:spcPts val="2265"/>
                </a:lnSpc>
              </a:pPr>
            </a:p>
          </p:txBody>
        </p:sp>
      </p:grpSp>
      <p:grpSp>
        <p:nvGrpSpPr>
          <p:cNvPr name="Group 18" id="18"/>
          <p:cNvGrpSpPr/>
          <p:nvPr/>
        </p:nvGrpSpPr>
        <p:grpSpPr>
          <a:xfrm rot="0">
            <a:off x="300761" y="4467071"/>
            <a:ext cx="6228518" cy="522421"/>
            <a:chOff x="0" y="0"/>
            <a:chExt cx="1640433" cy="137592"/>
          </a:xfrm>
        </p:grpSpPr>
        <p:sp>
          <p:nvSpPr>
            <p:cNvPr name="Freeform 19" id="19"/>
            <p:cNvSpPr/>
            <p:nvPr/>
          </p:nvSpPr>
          <p:spPr>
            <a:xfrm flipH="false" flipV="false" rot="0">
              <a:off x="0" y="0"/>
              <a:ext cx="1640433" cy="137592"/>
            </a:xfrm>
            <a:custGeom>
              <a:avLst/>
              <a:gdLst/>
              <a:ahLst/>
              <a:cxnLst/>
              <a:rect r="r" b="b" t="t" l="l"/>
              <a:pathLst>
                <a:path h="137592" w="1640433">
                  <a:moveTo>
                    <a:pt x="63392" y="0"/>
                  </a:moveTo>
                  <a:lnTo>
                    <a:pt x="1577041" y="0"/>
                  </a:lnTo>
                  <a:cubicBezTo>
                    <a:pt x="1593853" y="0"/>
                    <a:pt x="1609977" y="6679"/>
                    <a:pt x="1621866" y="18567"/>
                  </a:cubicBezTo>
                  <a:cubicBezTo>
                    <a:pt x="1633754" y="30455"/>
                    <a:pt x="1640433" y="46579"/>
                    <a:pt x="1640433" y="63392"/>
                  </a:cubicBezTo>
                  <a:lnTo>
                    <a:pt x="1640433" y="74201"/>
                  </a:lnTo>
                  <a:cubicBezTo>
                    <a:pt x="1640433" y="91013"/>
                    <a:pt x="1633754" y="107137"/>
                    <a:pt x="1621866" y="119025"/>
                  </a:cubicBezTo>
                  <a:cubicBezTo>
                    <a:pt x="1609977" y="130914"/>
                    <a:pt x="1593853" y="137592"/>
                    <a:pt x="1577041" y="137592"/>
                  </a:cubicBezTo>
                  <a:lnTo>
                    <a:pt x="63392" y="137592"/>
                  </a:lnTo>
                  <a:cubicBezTo>
                    <a:pt x="46579" y="137592"/>
                    <a:pt x="30455" y="130914"/>
                    <a:pt x="18567" y="119025"/>
                  </a:cubicBezTo>
                  <a:cubicBezTo>
                    <a:pt x="6679" y="107137"/>
                    <a:pt x="0" y="91013"/>
                    <a:pt x="0" y="74201"/>
                  </a:cubicBezTo>
                  <a:lnTo>
                    <a:pt x="0" y="63392"/>
                  </a:lnTo>
                  <a:cubicBezTo>
                    <a:pt x="0" y="46579"/>
                    <a:pt x="6679" y="30455"/>
                    <a:pt x="18567" y="18567"/>
                  </a:cubicBezTo>
                  <a:cubicBezTo>
                    <a:pt x="30455" y="6679"/>
                    <a:pt x="46579" y="0"/>
                    <a:pt x="63392" y="0"/>
                  </a:cubicBezTo>
                  <a:close/>
                </a:path>
              </a:pathLst>
            </a:custGeom>
            <a:solidFill>
              <a:srgbClr val="306D7C"/>
            </a:solidFill>
          </p:spPr>
        </p:sp>
        <p:sp>
          <p:nvSpPr>
            <p:cNvPr name="TextBox 20" id="20"/>
            <p:cNvSpPr txBox="true"/>
            <p:nvPr/>
          </p:nvSpPr>
          <p:spPr>
            <a:xfrm>
              <a:off x="0" y="-28575"/>
              <a:ext cx="1640433" cy="166167"/>
            </a:xfrm>
            <a:prstGeom prst="rect">
              <a:avLst/>
            </a:prstGeom>
          </p:spPr>
          <p:txBody>
            <a:bodyPr anchor="ctr" rtlCol="false" tIns="50800" lIns="50800" bIns="50800" rIns="50800"/>
            <a:lstStyle/>
            <a:p>
              <a:pPr algn="ctr">
                <a:lnSpc>
                  <a:spcPts val="2265"/>
                </a:lnSpc>
              </a:pPr>
            </a:p>
          </p:txBody>
        </p:sp>
      </p:grpSp>
      <p:pic>
        <p:nvPicPr>
          <p:cNvPr name="Picture 21" id="21"/>
          <p:cNvPicPr>
            <a:picLocks noChangeAspect="true"/>
          </p:cNvPicPr>
          <p:nvPr/>
        </p:nvPicPr>
        <p:blipFill>
          <a:blip r:embed="rId3"/>
          <a:stretch>
            <a:fillRect/>
          </a:stretch>
        </p:blipFill>
        <p:spPr>
          <a:xfrm rot="0">
            <a:off x="1903443" y="6238091"/>
            <a:ext cx="11816662" cy="2321933"/>
          </a:xfrm>
          <a:prstGeom prst="rect">
            <a:avLst/>
          </a:prstGeom>
        </p:spPr>
      </p:pic>
      <p:pic>
        <p:nvPicPr>
          <p:cNvPr name="Picture 22" id="22"/>
          <p:cNvPicPr>
            <a:picLocks noChangeAspect="true"/>
          </p:cNvPicPr>
          <p:nvPr/>
        </p:nvPicPr>
        <p:blipFill>
          <a:blip r:embed="rId4"/>
          <a:stretch>
            <a:fillRect/>
          </a:stretch>
        </p:blipFill>
        <p:spPr>
          <a:xfrm rot="0">
            <a:off x="1914079" y="5796043"/>
            <a:ext cx="11816662" cy="2321933"/>
          </a:xfrm>
          <a:prstGeom prst="rect">
            <a:avLst/>
          </a:prstGeom>
        </p:spPr>
      </p:pic>
      <p:pic>
        <p:nvPicPr>
          <p:cNvPr name="Picture 23" id="23"/>
          <p:cNvPicPr>
            <a:picLocks noChangeAspect="true"/>
          </p:cNvPicPr>
          <p:nvPr/>
        </p:nvPicPr>
        <p:blipFill>
          <a:blip r:embed="rId5"/>
          <a:stretch>
            <a:fillRect/>
          </a:stretch>
        </p:blipFill>
        <p:spPr>
          <a:xfrm rot="0">
            <a:off x="1914079" y="5353996"/>
            <a:ext cx="11816662" cy="2321933"/>
          </a:xfrm>
          <a:prstGeom prst="rect">
            <a:avLst/>
          </a:prstGeom>
        </p:spPr>
      </p:pic>
      <p:grpSp>
        <p:nvGrpSpPr>
          <p:cNvPr name="Group 24" id="24"/>
          <p:cNvGrpSpPr/>
          <p:nvPr/>
        </p:nvGrpSpPr>
        <p:grpSpPr>
          <a:xfrm rot="0">
            <a:off x="3307549" y="8147918"/>
            <a:ext cx="7761956" cy="6574834"/>
            <a:chOff x="0" y="0"/>
            <a:chExt cx="2374900" cy="2011680"/>
          </a:xfrm>
        </p:grpSpPr>
        <p:sp>
          <p:nvSpPr>
            <p:cNvPr name="Freeform 25" id="25"/>
            <p:cNvSpPr/>
            <p:nvPr/>
          </p:nvSpPr>
          <p:spPr>
            <a:xfrm flipH="false" flipV="false" rot="0">
              <a:off x="-2540" y="-2540"/>
              <a:ext cx="2377440" cy="2009140"/>
            </a:xfrm>
            <a:custGeom>
              <a:avLst/>
              <a:gdLst/>
              <a:ahLst/>
              <a:cxnLst/>
              <a:rect r="r" b="b" t="t" l="l"/>
              <a:pathLst>
                <a:path h="2009140" w="23774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6"/>
              <a:stretch>
                <a:fillRect l="-13419" t="0" r="-13419" b="0"/>
              </a:stretch>
            </a:blipFill>
          </p:spPr>
        </p:sp>
      </p:grpSp>
      <p:sp>
        <p:nvSpPr>
          <p:cNvPr name="TextBox 26" id="26"/>
          <p:cNvSpPr txBox="true"/>
          <p:nvPr/>
        </p:nvSpPr>
        <p:spPr>
          <a:xfrm rot="0">
            <a:off x="615930" y="19849033"/>
            <a:ext cx="11010940" cy="245725"/>
          </a:xfrm>
          <a:prstGeom prst="rect">
            <a:avLst/>
          </a:prstGeom>
        </p:spPr>
        <p:txBody>
          <a:bodyPr anchor="t" rtlCol="false" tIns="0" lIns="0" bIns="0" rIns="0">
            <a:spAutoFit/>
          </a:bodyPr>
          <a:lstStyle/>
          <a:p>
            <a:pPr algn="l" marL="0" indent="0" lvl="0">
              <a:lnSpc>
                <a:spcPts val="1970"/>
              </a:lnSpc>
              <a:spcBef>
                <a:spcPct val="0"/>
              </a:spcBef>
            </a:pPr>
            <a:r>
              <a:rPr lang="en-US" sz="1641">
                <a:solidFill>
                  <a:srgbClr val="FFFFFF"/>
                </a:solidFill>
                <a:latin typeface="Montserrat Semi-Bold"/>
              </a:rPr>
              <a:t>Conclusion </a:t>
            </a:r>
          </a:p>
        </p:txBody>
      </p:sp>
      <p:sp>
        <p:nvSpPr>
          <p:cNvPr name="TextBox 27" id="27"/>
          <p:cNvSpPr txBox="true"/>
          <p:nvPr/>
        </p:nvSpPr>
        <p:spPr>
          <a:xfrm rot="0">
            <a:off x="848317" y="19201715"/>
            <a:ext cx="648968" cy="277279"/>
          </a:xfrm>
          <a:prstGeom prst="rect">
            <a:avLst/>
          </a:prstGeom>
        </p:spPr>
        <p:txBody>
          <a:bodyPr anchor="t" rtlCol="false" tIns="0" lIns="0" bIns="0" rIns="0">
            <a:spAutoFit/>
          </a:bodyPr>
          <a:lstStyle/>
          <a:p>
            <a:pPr algn="ctr">
              <a:lnSpc>
                <a:spcPts val="2298"/>
              </a:lnSpc>
            </a:pPr>
            <a:r>
              <a:rPr lang="en-US" sz="1641">
                <a:solidFill>
                  <a:srgbClr val="FFFDFD"/>
                </a:solidFill>
                <a:latin typeface="Montserrat Semi-Bold"/>
              </a:rPr>
              <a:t>65</a:t>
            </a:r>
          </a:p>
        </p:txBody>
      </p:sp>
      <p:sp>
        <p:nvSpPr>
          <p:cNvPr name="TextBox 28" id="28"/>
          <p:cNvSpPr txBox="true"/>
          <p:nvPr/>
        </p:nvSpPr>
        <p:spPr>
          <a:xfrm rot="0">
            <a:off x="512166" y="3347190"/>
            <a:ext cx="5653485" cy="621084"/>
          </a:xfrm>
          <a:prstGeom prst="rect">
            <a:avLst/>
          </a:prstGeom>
        </p:spPr>
        <p:txBody>
          <a:bodyPr anchor="t" rtlCol="false" tIns="0" lIns="0" bIns="0" rIns="0">
            <a:spAutoFit/>
          </a:bodyPr>
          <a:lstStyle/>
          <a:p>
            <a:pPr algn="l">
              <a:lnSpc>
                <a:spcPts val="2517"/>
              </a:lnSpc>
            </a:pPr>
            <a:r>
              <a:rPr lang="en-US" sz="1797">
                <a:solidFill>
                  <a:srgbClr val="FFEBCD"/>
                </a:solidFill>
                <a:latin typeface="Rajdhani Bold"/>
              </a:rPr>
              <a:t>Salary conditions</a:t>
            </a:r>
          </a:p>
          <a:p>
            <a:pPr algn="l">
              <a:lnSpc>
                <a:spcPts val="2517"/>
              </a:lnSpc>
            </a:pPr>
          </a:p>
        </p:txBody>
      </p:sp>
      <p:sp>
        <p:nvSpPr>
          <p:cNvPr name="TextBox 29" id="29"/>
          <p:cNvSpPr txBox="true"/>
          <p:nvPr/>
        </p:nvSpPr>
        <p:spPr>
          <a:xfrm rot="0">
            <a:off x="5740528" y="3285521"/>
            <a:ext cx="733945" cy="344804"/>
          </a:xfrm>
          <a:prstGeom prst="rect">
            <a:avLst/>
          </a:prstGeom>
        </p:spPr>
        <p:txBody>
          <a:bodyPr anchor="t" rtlCol="false" tIns="0" lIns="0" bIns="0" rIns="0">
            <a:spAutoFit/>
          </a:bodyPr>
          <a:lstStyle/>
          <a:p>
            <a:pPr algn="ctr">
              <a:lnSpc>
                <a:spcPts val="2520"/>
              </a:lnSpc>
              <a:spcBef>
                <a:spcPct val="0"/>
              </a:spcBef>
            </a:pPr>
            <a:r>
              <a:rPr lang="en-US" sz="1800">
                <a:solidFill>
                  <a:srgbClr val="FFEBCD"/>
                </a:solidFill>
                <a:latin typeface="Arial Bold"/>
              </a:rPr>
              <a:t>50%</a:t>
            </a:r>
          </a:p>
        </p:txBody>
      </p:sp>
      <p:sp>
        <p:nvSpPr>
          <p:cNvPr name="TextBox 30" id="30"/>
          <p:cNvSpPr txBox="true"/>
          <p:nvPr/>
        </p:nvSpPr>
        <p:spPr>
          <a:xfrm rot="0">
            <a:off x="512166" y="3947706"/>
            <a:ext cx="5653485" cy="621084"/>
          </a:xfrm>
          <a:prstGeom prst="rect">
            <a:avLst/>
          </a:prstGeom>
        </p:spPr>
        <p:txBody>
          <a:bodyPr anchor="t" rtlCol="false" tIns="0" lIns="0" bIns="0" rIns="0">
            <a:spAutoFit/>
          </a:bodyPr>
          <a:lstStyle/>
          <a:p>
            <a:pPr algn="l">
              <a:lnSpc>
                <a:spcPts val="2517"/>
              </a:lnSpc>
            </a:pPr>
            <a:r>
              <a:rPr lang="en-US" sz="1797">
                <a:solidFill>
                  <a:srgbClr val="FFEBCD"/>
                </a:solidFill>
                <a:latin typeface="Rajdhani Bold"/>
              </a:rPr>
              <a:t>Work schedule</a:t>
            </a:r>
          </a:p>
          <a:p>
            <a:pPr algn="l">
              <a:lnSpc>
                <a:spcPts val="2517"/>
              </a:lnSpc>
            </a:pPr>
          </a:p>
        </p:txBody>
      </p:sp>
      <p:sp>
        <p:nvSpPr>
          <p:cNvPr name="TextBox 31" id="31"/>
          <p:cNvSpPr txBox="true"/>
          <p:nvPr/>
        </p:nvSpPr>
        <p:spPr>
          <a:xfrm rot="0">
            <a:off x="5804111" y="3884142"/>
            <a:ext cx="606780" cy="344804"/>
          </a:xfrm>
          <a:prstGeom prst="rect">
            <a:avLst/>
          </a:prstGeom>
        </p:spPr>
        <p:txBody>
          <a:bodyPr anchor="t" rtlCol="false" tIns="0" lIns="0" bIns="0" rIns="0">
            <a:spAutoFit/>
          </a:bodyPr>
          <a:lstStyle/>
          <a:p>
            <a:pPr algn="ctr">
              <a:lnSpc>
                <a:spcPts val="2520"/>
              </a:lnSpc>
              <a:spcBef>
                <a:spcPct val="0"/>
              </a:spcBef>
            </a:pPr>
            <a:r>
              <a:rPr lang="en-US" sz="1800">
                <a:solidFill>
                  <a:srgbClr val="FFEBCD"/>
                </a:solidFill>
                <a:latin typeface="Arial Bold"/>
              </a:rPr>
              <a:t>40%</a:t>
            </a:r>
          </a:p>
        </p:txBody>
      </p:sp>
      <p:sp>
        <p:nvSpPr>
          <p:cNvPr name="TextBox 32" id="32"/>
          <p:cNvSpPr txBox="true"/>
          <p:nvPr/>
        </p:nvSpPr>
        <p:spPr>
          <a:xfrm rot="0">
            <a:off x="512166" y="4546328"/>
            <a:ext cx="5653485" cy="306759"/>
          </a:xfrm>
          <a:prstGeom prst="rect">
            <a:avLst/>
          </a:prstGeom>
        </p:spPr>
        <p:txBody>
          <a:bodyPr anchor="t" rtlCol="false" tIns="0" lIns="0" bIns="0" rIns="0">
            <a:spAutoFit/>
          </a:bodyPr>
          <a:lstStyle/>
          <a:p>
            <a:pPr algn="l">
              <a:lnSpc>
                <a:spcPts val="2517"/>
              </a:lnSpc>
            </a:pPr>
            <a:r>
              <a:rPr lang="en-US" sz="1797">
                <a:solidFill>
                  <a:srgbClr val="FFEBCD"/>
                </a:solidFill>
                <a:latin typeface="Rajdhani Bold"/>
              </a:rPr>
              <a:t>Possibility of transfer or internal promotion</a:t>
            </a:r>
          </a:p>
        </p:txBody>
      </p:sp>
      <p:sp>
        <p:nvSpPr>
          <p:cNvPr name="TextBox 33" id="33"/>
          <p:cNvSpPr txBox="true"/>
          <p:nvPr/>
        </p:nvSpPr>
        <p:spPr>
          <a:xfrm rot="0">
            <a:off x="5740528" y="4508228"/>
            <a:ext cx="733945" cy="344804"/>
          </a:xfrm>
          <a:prstGeom prst="rect">
            <a:avLst/>
          </a:prstGeom>
        </p:spPr>
        <p:txBody>
          <a:bodyPr anchor="t" rtlCol="false" tIns="0" lIns="0" bIns="0" rIns="0">
            <a:spAutoFit/>
          </a:bodyPr>
          <a:lstStyle/>
          <a:p>
            <a:pPr algn="ctr">
              <a:lnSpc>
                <a:spcPts val="2520"/>
              </a:lnSpc>
              <a:spcBef>
                <a:spcPct val="0"/>
              </a:spcBef>
            </a:pPr>
            <a:r>
              <a:rPr lang="en-US" sz="1800">
                <a:solidFill>
                  <a:srgbClr val="FFEBCD"/>
                </a:solidFill>
                <a:latin typeface="Arial Bold"/>
              </a:rPr>
              <a:t>40%</a:t>
            </a:r>
          </a:p>
        </p:txBody>
      </p:sp>
      <p:sp>
        <p:nvSpPr>
          <p:cNvPr name="TextBox 34" id="34"/>
          <p:cNvSpPr txBox="true"/>
          <p:nvPr/>
        </p:nvSpPr>
        <p:spPr>
          <a:xfrm rot="0">
            <a:off x="769944" y="2191609"/>
            <a:ext cx="4835321" cy="838200"/>
          </a:xfrm>
          <a:prstGeom prst="rect">
            <a:avLst/>
          </a:prstGeom>
        </p:spPr>
        <p:txBody>
          <a:bodyPr anchor="t" rtlCol="false" tIns="0" lIns="0" bIns="0" rIns="0">
            <a:spAutoFit/>
          </a:bodyPr>
          <a:lstStyle/>
          <a:p>
            <a:pPr algn="ctr" marL="0" indent="0" lvl="0">
              <a:lnSpc>
                <a:spcPts val="2160"/>
              </a:lnSpc>
              <a:spcBef>
                <a:spcPct val="0"/>
              </a:spcBef>
            </a:pPr>
            <a:r>
              <a:rPr lang="en-US" sz="1800">
                <a:solidFill>
                  <a:srgbClr val="306D7C"/>
                </a:solidFill>
                <a:latin typeface="Arial Bold"/>
              </a:rPr>
              <a:t>According to the results of the employee satisfaction survey, what 3 elements are they are most dissatisfied with? </a:t>
            </a:r>
          </a:p>
        </p:txBody>
      </p:sp>
      <p:sp>
        <p:nvSpPr>
          <p:cNvPr name="TextBox 35" id="35"/>
          <p:cNvSpPr txBox="true"/>
          <p:nvPr/>
        </p:nvSpPr>
        <p:spPr>
          <a:xfrm rot="0">
            <a:off x="3243939" y="7259244"/>
            <a:ext cx="7217580" cy="290706"/>
          </a:xfrm>
          <a:prstGeom prst="rect">
            <a:avLst/>
          </a:prstGeom>
        </p:spPr>
        <p:txBody>
          <a:bodyPr anchor="t" rtlCol="false" tIns="0" lIns="0" bIns="0" rIns="0">
            <a:spAutoFit/>
          </a:bodyPr>
          <a:lstStyle/>
          <a:p>
            <a:pPr algn="l">
              <a:lnSpc>
                <a:spcPts val="2366"/>
              </a:lnSpc>
            </a:pPr>
            <a:r>
              <a:rPr lang="en-US" sz="1690">
                <a:solidFill>
                  <a:srgbClr val="023759"/>
                </a:solidFill>
                <a:latin typeface="Rajdhani Bold"/>
              </a:rPr>
              <a:t>Work-life balance</a:t>
            </a:r>
          </a:p>
        </p:txBody>
      </p:sp>
      <p:sp>
        <p:nvSpPr>
          <p:cNvPr name="TextBox 36" id="36"/>
          <p:cNvSpPr txBox="true"/>
          <p:nvPr/>
        </p:nvSpPr>
        <p:spPr>
          <a:xfrm rot="0">
            <a:off x="3169621" y="6373632"/>
            <a:ext cx="7217580" cy="586251"/>
          </a:xfrm>
          <a:prstGeom prst="rect">
            <a:avLst/>
          </a:prstGeom>
        </p:spPr>
        <p:txBody>
          <a:bodyPr anchor="t" rtlCol="false" tIns="0" lIns="0" bIns="0" rIns="0">
            <a:spAutoFit/>
          </a:bodyPr>
          <a:lstStyle/>
          <a:p>
            <a:pPr algn="l">
              <a:lnSpc>
                <a:spcPts val="2366"/>
              </a:lnSpc>
            </a:pPr>
            <a:r>
              <a:rPr lang="en-US" sz="1690">
                <a:solidFill>
                  <a:srgbClr val="023759"/>
                </a:solidFill>
                <a:latin typeface="Rajdhani Bold"/>
              </a:rPr>
              <a:t>Work atmosphere</a:t>
            </a:r>
          </a:p>
          <a:p>
            <a:pPr algn="l">
              <a:lnSpc>
                <a:spcPts val="2366"/>
              </a:lnSpc>
            </a:pPr>
          </a:p>
        </p:txBody>
      </p:sp>
      <p:sp>
        <p:nvSpPr>
          <p:cNvPr name="TextBox 37" id="37"/>
          <p:cNvSpPr txBox="true"/>
          <p:nvPr/>
        </p:nvSpPr>
        <p:spPr>
          <a:xfrm rot="0">
            <a:off x="3169621" y="6792606"/>
            <a:ext cx="7217580" cy="290706"/>
          </a:xfrm>
          <a:prstGeom prst="rect">
            <a:avLst/>
          </a:prstGeom>
        </p:spPr>
        <p:txBody>
          <a:bodyPr anchor="t" rtlCol="false" tIns="0" lIns="0" bIns="0" rIns="0">
            <a:spAutoFit/>
          </a:bodyPr>
          <a:lstStyle/>
          <a:p>
            <a:pPr algn="l">
              <a:lnSpc>
                <a:spcPts val="2366"/>
              </a:lnSpc>
            </a:pPr>
            <a:r>
              <a:rPr lang="en-US" sz="1690">
                <a:solidFill>
                  <a:srgbClr val="023759"/>
                </a:solidFill>
                <a:latin typeface="Rajdhani Bold"/>
              </a:rPr>
              <a:t>Proximity to manager</a:t>
            </a:r>
          </a:p>
        </p:txBody>
      </p:sp>
      <p:sp>
        <p:nvSpPr>
          <p:cNvPr name="TextBox 38" id="38"/>
          <p:cNvSpPr txBox="true"/>
          <p:nvPr/>
        </p:nvSpPr>
        <p:spPr>
          <a:xfrm rot="0">
            <a:off x="7044131" y="5509601"/>
            <a:ext cx="5387182" cy="838200"/>
          </a:xfrm>
          <a:prstGeom prst="rect">
            <a:avLst/>
          </a:prstGeom>
        </p:spPr>
        <p:txBody>
          <a:bodyPr anchor="t" rtlCol="false" tIns="0" lIns="0" bIns="0" rIns="0">
            <a:spAutoFit/>
          </a:bodyPr>
          <a:lstStyle/>
          <a:p>
            <a:pPr algn="ctr" marL="0" indent="0" lvl="0">
              <a:lnSpc>
                <a:spcPts val="2160"/>
              </a:lnSpc>
              <a:spcBef>
                <a:spcPct val="0"/>
              </a:spcBef>
            </a:pPr>
            <a:r>
              <a:rPr lang="en-US" sz="1800">
                <a:solidFill>
                  <a:srgbClr val="5E3967"/>
                </a:solidFill>
                <a:latin typeface="Arial Bold"/>
              </a:rPr>
              <a:t>According to the results of the employee satisfaction survey, what 3 elements are they are most satisfied with?</a:t>
            </a:r>
          </a:p>
        </p:txBody>
      </p:sp>
      <p:sp>
        <p:nvSpPr>
          <p:cNvPr name="TextBox 39" id="39"/>
          <p:cNvSpPr txBox="true"/>
          <p:nvPr/>
        </p:nvSpPr>
        <p:spPr>
          <a:xfrm rot="0">
            <a:off x="1548955" y="15140559"/>
            <a:ext cx="11171259" cy="1682750"/>
          </a:xfrm>
          <a:prstGeom prst="rect">
            <a:avLst/>
          </a:prstGeom>
        </p:spPr>
        <p:txBody>
          <a:bodyPr anchor="t" rtlCol="false" tIns="0" lIns="0" bIns="0" rIns="0">
            <a:spAutoFit/>
          </a:bodyPr>
          <a:lstStyle/>
          <a:p>
            <a:pPr algn="just">
              <a:lnSpc>
                <a:spcPts val="3249"/>
              </a:lnSpc>
              <a:spcBef>
                <a:spcPct val="0"/>
              </a:spcBef>
            </a:pPr>
            <a:r>
              <a:rPr lang="en-US" sz="2499" spc="-74">
                <a:solidFill>
                  <a:srgbClr val="000000"/>
                </a:solidFill>
                <a:latin typeface="Arial"/>
              </a:rPr>
              <a:t>Satisfaction measurements are a must for any company, but it's important to ensure that actions are put in place to increase satisfaction and, by the same token, improve employee retention. The reasons for satisfaction and dissatisfaction need to be carefully assessed, depending on the type of business. </a:t>
            </a:r>
          </a:p>
        </p:txBody>
      </p:sp>
      <p:sp>
        <p:nvSpPr>
          <p:cNvPr name="TextBox 40" id="40"/>
          <p:cNvSpPr txBox="true"/>
          <p:nvPr/>
        </p:nvSpPr>
        <p:spPr>
          <a:xfrm rot="0">
            <a:off x="1683057" y="18806529"/>
            <a:ext cx="11010940" cy="1211580"/>
          </a:xfrm>
          <a:prstGeom prst="rect">
            <a:avLst/>
          </a:prstGeom>
        </p:spPr>
        <p:txBody>
          <a:bodyPr anchor="t" rtlCol="false" tIns="0" lIns="0" bIns="0" rIns="0">
            <a:spAutoFit/>
          </a:bodyPr>
          <a:lstStyle/>
          <a:p>
            <a:pPr algn="ctr">
              <a:lnSpc>
                <a:spcPts val="4619"/>
              </a:lnSpc>
            </a:pPr>
            <a:r>
              <a:rPr lang="en-US" sz="3299">
                <a:solidFill>
                  <a:srgbClr val="000000"/>
                </a:solidFill>
                <a:latin typeface="Arial Bold"/>
              </a:rPr>
              <a:t>Don't underestimate your competitors! </a:t>
            </a:r>
          </a:p>
          <a:p>
            <a:pPr algn="ctr">
              <a:lnSpc>
                <a:spcPts val="4619"/>
              </a:lnSpc>
              <a:spcBef>
                <a:spcPct val="0"/>
              </a:spcBef>
            </a:pPr>
            <a:r>
              <a:rPr lang="en-US" sz="3299">
                <a:solidFill>
                  <a:srgbClr val="000000"/>
                </a:solidFill>
                <a:latin typeface="Arial Bold"/>
              </a:rPr>
              <a:t>Stay in the race to retain your employees!</a:t>
            </a:r>
          </a:p>
        </p:txBody>
      </p:sp>
      <p:sp>
        <p:nvSpPr>
          <p:cNvPr name="TextBox 41" id="41"/>
          <p:cNvSpPr txBox="true"/>
          <p:nvPr/>
        </p:nvSpPr>
        <p:spPr>
          <a:xfrm rot="0">
            <a:off x="1588993" y="17109059"/>
            <a:ext cx="5126132" cy="454025"/>
          </a:xfrm>
          <a:prstGeom prst="rect">
            <a:avLst/>
          </a:prstGeom>
        </p:spPr>
        <p:txBody>
          <a:bodyPr anchor="t" rtlCol="false" tIns="0" lIns="0" bIns="0" rIns="0">
            <a:spAutoFit/>
          </a:bodyPr>
          <a:lstStyle/>
          <a:p>
            <a:pPr algn="l" marL="0" indent="0" lvl="0">
              <a:lnSpc>
                <a:spcPts val="3249"/>
              </a:lnSpc>
            </a:pPr>
            <a:r>
              <a:rPr lang="en-US" sz="2499">
                <a:solidFill>
                  <a:srgbClr val="000000"/>
                </a:solidFill>
                <a:latin typeface="Arial"/>
              </a:rPr>
              <a:t>Josée Bourdages, President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DAGJ0apE3so</dc:identifier>
  <dcterms:modified xsi:type="dcterms:W3CDTF">2011-08-01T06:04:30Z</dcterms:modified>
  <cp:revision>1</cp:revision>
  <dc:title>Sommaire exécutif 2024-01 EN</dc:title>
</cp:coreProperties>
</file>